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81" r:id="rId4"/>
    <p:sldId id="257" r:id="rId5"/>
    <p:sldId id="272" r:id="rId6"/>
    <p:sldId id="263" r:id="rId7"/>
    <p:sldId id="258" r:id="rId8"/>
    <p:sldId id="264" r:id="rId9"/>
    <p:sldId id="283" r:id="rId10"/>
    <p:sldId id="284" r:id="rId11"/>
    <p:sldId id="273" r:id="rId12"/>
    <p:sldId id="262" r:id="rId13"/>
    <p:sldId id="285" r:id="rId14"/>
    <p:sldId id="275" r:id="rId15"/>
    <p:sldId id="276" r:id="rId16"/>
    <p:sldId id="278" r:id="rId17"/>
    <p:sldId id="274" r:id="rId18"/>
    <p:sldId id="270" r:id="rId19"/>
    <p:sldId id="279" r:id="rId20"/>
    <p:sldId id="271" r:id="rId21"/>
    <p:sldId id="291" r:id="rId22"/>
    <p:sldId id="287" r:id="rId23"/>
    <p:sldId id="288" r:id="rId24"/>
    <p:sldId id="29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99FF"/>
    <a:srgbClr val="33CCCC"/>
    <a:srgbClr val="00FFCC"/>
    <a:srgbClr val="0099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EBAE-E029-4F20-9652-D1465EEE2376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1323-3D01-4B72-8F67-3421A485A5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46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71FD31D-6A25-48B9-8B39-4C3B28F4B4E1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261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11E3ABC-52BF-4F5D-B340-D1BC2C0E8CBC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593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22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1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1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94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2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0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42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09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4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55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5632-7A33-4C04-9A92-8920B096B79A}" type="datetimeFigureOut">
              <a:rPr lang="it-IT" smtClean="0"/>
              <a:t>15/06/2022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6A41-6350-45AE-B9EF-467DEEDB1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4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56114" y="1506001"/>
            <a:ext cx="9144000" cy="16811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Minerals and waste, </a:t>
            </a:r>
            <a:b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an overlooked connection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40076" y="3627090"/>
            <a:ext cx="9144000" cy="1106633"/>
          </a:xfrm>
        </p:spPr>
        <p:txBody>
          <a:bodyPr/>
          <a:lstStyle/>
          <a:p>
            <a:r>
              <a:rPr lang="it-IT" sz="3200" dirty="0"/>
              <a:t>Mario </a:t>
            </a:r>
            <a:r>
              <a:rPr lang="it-IT" sz="3200" dirty="0" err="1"/>
              <a:t>Tribaudino</a:t>
            </a:r>
            <a:endParaRPr lang="it-IT" sz="3200" dirty="0"/>
          </a:p>
          <a:p>
            <a:r>
              <a:rPr lang="it-IT" dirty="0" err="1"/>
              <a:t>Department</a:t>
            </a:r>
            <a:r>
              <a:rPr lang="it-IT" dirty="0"/>
              <a:t> of Earth </a:t>
            </a:r>
            <a:r>
              <a:rPr lang="it-IT" dirty="0" err="1"/>
              <a:t>Sciences</a:t>
            </a:r>
            <a:r>
              <a:rPr lang="it-IT" dirty="0"/>
              <a:t>, </a:t>
            </a:r>
            <a:r>
              <a:rPr lang="it-IT" dirty="0" err="1"/>
              <a:t>University</a:t>
            </a:r>
            <a:r>
              <a:rPr lang="it-IT" dirty="0"/>
              <a:t> of Torino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8B48E0-3C2E-4FD8-9CE3-DB91ABCA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855" y="133257"/>
            <a:ext cx="1334713" cy="128132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4" y="133258"/>
            <a:ext cx="1658140" cy="164292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013075" y="527206"/>
            <a:ext cx="4337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MINEWA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Minerals and waste, an Anthropocene tale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Bardonecchia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(Torino, Italy) 20-24 June 2022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615" y="5336372"/>
            <a:ext cx="1625837" cy="13450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121" y="5336372"/>
            <a:ext cx="1223046" cy="1283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993" y="5413481"/>
            <a:ext cx="4363069" cy="11077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21" y="5244953"/>
            <a:ext cx="1260000" cy="140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2"/>
          <p:cNvSpPr/>
          <p:nvPr/>
        </p:nvSpPr>
        <p:spPr>
          <a:xfrm>
            <a:off x="3945697" y="1639111"/>
            <a:ext cx="3169087" cy="24694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17399" y="1177446"/>
            <a:ext cx="2151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present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40494" y="125260"/>
            <a:ext cx="6806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The </a:t>
            </a:r>
            <a:r>
              <a:rPr lang="it-IT" sz="4000" dirty="0" err="1"/>
              <a:t>minerals</a:t>
            </a:r>
            <a:r>
              <a:rPr lang="it-IT" sz="4000" dirty="0"/>
              <a:t> and </a:t>
            </a:r>
            <a:r>
              <a:rPr lang="it-IT" sz="4000" dirty="0" err="1"/>
              <a:t>waste</a:t>
            </a:r>
            <a:r>
              <a:rPr lang="it-IT" sz="4000" dirty="0"/>
              <a:t> </a:t>
            </a:r>
            <a:r>
              <a:rPr lang="it-IT" sz="4000" dirty="0" err="1"/>
              <a:t>triangle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25643" y="4108537"/>
            <a:ext cx="318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Which</a:t>
            </a:r>
            <a:r>
              <a:rPr lang="it-IT" sz="2400" dirty="0"/>
              <a:t> are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properties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40494" y="4108537"/>
            <a:ext cx="307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What</a:t>
            </a:r>
            <a:r>
              <a:rPr lang="it-IT" sz="2400" dirty="0"/>
              <a:t> can </a:t>
            </a:r>
            <a:r>
              <a:rPr lang="it-IT" sz="2400" dirty="0" err="1"/>
              <a:t>we</a:t>
            </a:r>
            <a:r>
              <a:rPr lang="it-IT" sz="2400" dirty="0"/>
              <a:t> do with </a:t>
            </a:r>
            <a:r>
              <a:rPr lang="it-IT" sz="2400" dirty="0" err="1"/>
              <a:t>it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98431" y="1811437"/>
            <a:ext cx="5680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Analytical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.</a:t>
            </a:r>
          </a:p>
          <a:p>
            <a:r>
              <a:rPr lang="it-IT" dirty="0" err="1"/>
              <a:t>Granulometry</a:t>
            </a:r>
            <a:r>
              <a:rPr lang="it-IT" dirty="0"/>
              <a:t>, OM, XRD, SEM-EDS, ICP-</a:t>
            </a:r>
            <a:r>
              <a:rPr lang="it-IT" dirty="0" err="1"/>
              <a:t>Ms</a:t>
            </a:r>
            <a:r>
              <a:rPr lang="it-IT" dirty="0"/>
              <a:t>, XRF, TGA, DSC…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78859" y="5099521"/>
            <a:ext cx="588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Leaching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, </a:t>
            </a:r>
            <a:r>
              <a:rPr lang="it-IT" dirty="0" err="1"/>
              <a:t>selective</a:t>
            </a:r>
            <a:r>
              <a:rPr lang="it-IT" dirty="0"/>
              <a:t> </a:t>
            </a:r>
            <a:r>
              <a:rPr lang="it-IT" dirty="0" err="1"/>
              <a:t>extraction</a:t>
            </a:r>
            <a:r>
              <a:rPr lang="it-IT" dirty="0"/>
              <a:t>, in vitro 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…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114784" y="912963"/>
            <a:ext cx="4937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Chemical</a:t>
            </a:r>
            <a:r>
              <a:rPr lang="it-IT" dirty="0"/>
              <a:t> an </a:t>
            </a:r>
            <a:r>
              <a:rPr lang="it-IT" dirty="0" err="1"/>
              <a:t>mineralogical</a:t>
            </a:r>
            <a:r>
              <a:rPr lang="it-IT" dirty="0"/>
              <a:t> </a:t>
            </a:r>
            <a:r>
              <a:rPr lang="it-IT" dirty="0" err="1"/>
              <a:t>composition</a:t>
            </a:r>
            <a:r>
              <a:rPr lang="it-IT" dirty="0"/>
              <a:t>, </a:t>
            </a:r>
            <a:r>
              <a:rPr lang="it-IT" dirty="0" err="1"/>
              <a:t>texture</a:t>
            </a:r>
            <a:r>
              <a:rPr lang="it-IT" dirty="0"/>
              <a:t> (</a:t>
            </a:r>
            <a:r>
              <a:rPr lang="it-IT" dirty="0" err="1"/>
              <a:t>grain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 and </a:t>
            </a:r>
            <a:r>
              <a:rPr lang="it-IT" dirty="0" err="1"/>
              <a:t>shape</a:t>
            </a:r>
            <a:r>
              <a:rPr lang="it-IT" dirty="0"/>
              <a:t>, relations with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mineralsgrains</a:t>
            </a:r>
            <a:r>
              <a:rPr lang="it-IT" dirty="0"/>
              <a:t>)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14849" y="4511696"/>
            <a:ext cx="503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Reactivity</a:t>
            </a:r>
            <a:r>
              <a:rPr lang="it-IT" dirty="0"/>
              <a:t> to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and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stimuli</a:t>
            </a:r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2074" y="4570202"/>
            <a:ext cx="4619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Development of a new </a:t>
            </a:r>
            <a:r>
              <a:rPr lang="it-IT" dirty="0" err="1"/>
              <a:t>technology</a:t>
            </a:r>
            <a:r>
              <a:rPr lang="it-IT" dirty="0"/>
              <a:t> </a:t>
            </a:r>
            <a:r>
              <a:rPr lang="it-IT" dirty="0" err="1"/>
              <a:t>product</a:t>
            </a:r>
            <a:endParaRPr lang="it-IT" dirty="0"/>
          </a:p>
          <a:p>
            <a:endParaRPr lang="it-IT" dirty="0"/>
          </a:p>
          <a:p>
            <a:r>
              <a:rPr lang="it-IT" dirty="0"/>
              <a:t>Performance </a:t>
            </a:r>
            <a:r>
              <a:rPr lang="it-IT" dirty="0" err="1"/>
              <a:t>tests</a:t>
            </a:r>
            <a:r>
              <a:rPr lang="it-IT" dirty="0"/>
              <a:t>, </a:t>
            </a:r>
            <a:r>
              <a:rPr lang="it-IT" dirty="0" err="1"/>
              <a:t>pre</a:t>
            </a:r>
            <a:r>
              <a:rPr lang="it-IT" dirty="0"/>
              <a:t>-production </a:t>
            </a:r>
            <a:r>
              <a:rPr lang="it-IT" dirty="0" err="1"/>
              <a:t>breadbord</a:t>
            </a:r>
            <a:r>
              <a:rPr lang="it-IT" dirty="0"/>
              <a:t>…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2862065" y="3302572"/>
            <a:ext cx="958241" cy="71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440494" y="2929302"/>
            <a:ext cx="21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Here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interest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71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0618" y="112735"/>
            <a:ext cx="3701902" cy="65560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when</a:t>
            </a:r>
            <a:r>
              <a:rPr lang="it-IT" dirty="0"/>
              <a:t>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14454" y="2036496"/>
            <a:ext cx="11216655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dirty="0" err="1"/>
              <a:t>Formed</a:t>
            </a:r>
            <a:r>
              <a:rPr lang="it-IT" sz="2800" dirty="0"/>
              <a:t> </a:t>
            </a:r>
            <a:r>
              <a:rPr lang="it-IT" sz="2800" dirty="0" err="1"/>
              <a:t>during</a:t>
            </a:r>
            <a:r>
              <a:rPr lang="it-IT" sz="2800" dirty="0"/>
              <a:t>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clinker:  </a:t>
            </a:r>
            <a:r>
              <a:rPr lang="it-IT" sz="2400" dirty="0" err="1"/>
              <a:t>clay</a:t>
            </a:r>
            <a:r>
              <a:rPr lang="it-IT" sz="2400" dirty="0"/>
              <a:t>+ CaCO</a:t>
            </a:r>
            <a:r>
              <a:rPr lang="it-IT" sz="2400" baseline="-25000" dirty="0"/>
              <a:t>3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 C</a:t>
            </a:r>
            <a:r>
              <a:rPr lang="it-IT" sz="2400" baseline="-25000" dirty="0">
                <a:sym typeface="Wingdings" panose="05000000000000000000" pitchFamily="2" charset="2"/>
              </a:rPr>
              <a:t>2</a:t>
            </a:r>
            <a:r>
              <a:rPr lang="it-IT" sz="2400" dirty="0">
                <a:sym typeface="Wingdings" panose="05000000000000000000" pitchFamily="2" charset="2"/>
              </a:rPr>
              <a:t>S, C</a:t>
            </a:r>
            <a:r>
              <a:rPr lang="it-IT" sz="2400" baseline="-25000" dirty="0">
                <a:sym typeface="Wingdings" panose="05000000000000000000" pitchFamily="2" charset="2"/>
              </a:rPr>
              <a:t>3</a:t>
            </a:r>
            <a:r>
              <a:rPr lang="it-IT" sz="2400" dirty="0">
                <a:sym typeface="Wingdings" panose="05000000000000000000" pitchFamily="2" charset="2"/>
              </a:rPr>
              <a:t>S, C</a:t>
            </a:r>
            <a:r>
              <a:rPr lang="it-IT" sz="2400" baseline="-25000" dirty="0">
                <a:sym typeface="Wingdings" panose="05000000000000000000" pitchFamily="2" charset="2"/>
              </a:rPr>
              <a:t>3</a:t>
            </a:r>
            <a:r>
              <a:rPr lang="it-IT" sz="2400" dirty="0">
                <a:sym typeface="Wingdings" panose="05000000000000000000" pitchFamily="2" charset="2"/>
              </a:rPr>
              <a:t>A, C</a:t>
            </a:r>
            <a:r>
              <a:rPr lang="it-IT" sz="2400" baseline="-25000" dirty="0">
                <a:sym typeface="Wingdings" panose="05000000000000000000" pitchFamily="2" charset="2"/>
              </a:rPr>
              <a:t>4</a:t>
            </a:r>
            <a:r>
              <a:rPr lang="it-IT" sz="2400" dirty="0">
                <a:sym typeface="Wingdings" panose="05000000000000000000" pitchFamily="2" charset="2"/>
              </a:rPr>
              <a:t>AF</a:t>
            </a:r>
            <a:r>
              <a:rPr lang="it-IT" sz="2400" dirty="0"/>
              <a:t> </a:t>
            </a:r>
          </a:p>
          <a:p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minerals</a:t>
            </a:r>
            <a:r>
              <a:rPr lang="it-IT" sz="2400" dirty="0"/>
              <a:t> </a:t>
            </a:r>
            <a:r>
              <a:rPr lang="it-IT" sz="2400" dirty="0" err="1"/>
              <a:t>named</a:t>
            </a:r>
            <a:r>
              <a:rPr lang="it-IT" sz="2400" dirty="0"/>
              <a:t>: </a:t>
            </a:r>
            <a:r>
              <a:rPr lang="it-IT" sz="2400" dirty="0" err="1"/>
              <a:t>larnite</a:t>
            </a:r>
            <a:r>
              <a:rPr lang="it-IT" sz="2400" dirty="0"/>
              <a:t> (C</a:t>
            </a:r>
            <a:r>
              <a:rPr lang="it-IT" sz="2400" baseline="-25000" dirty="0"/>
              <a:t>2</a:t>
            </a:r>
            <a:r>
              <a:rPr lang="it-IT" sz="2400" dirty="0"/>
              <a:t>S </a:t>
            </a:r>
            <a:r>
              <a:rPr lang="it-IT" sz="2400" dirty="0" err="1"/>
              <a:t>belite</a:t>
            </a:r>
            <a:r>
              <a:rPr lang="it-IT" sz="2400" dirty="0"/>
              <a:t>), </a:t>
            </a:r>
            <a:r>
              <a:rPr lang="it-IT" sz="2400" dirty="0" err="1"/>
              <a:t>hatrurite</a:t>
            </a:r>
            <a:r>
              <a:rPr lang="it-IT" sz="2400" dirty="0"/>
              <a:t> (C</a:t>
            </a:r>
            <a:r>
              <a:rPr lang="it-IT" sz="2400" baseline="-25000" dirty="0"/>
              <a:t>3</a:t>
            </a:r>
            <a:r>
              <a:rPr lang="it-IT" sz="2400" dirty="0"/>
              <a:t>S alite), </a:t>
            </a:r>
            <a:r>
              <a:rPr lang="it-IT" sz="2400" b="1" dirty="0" err="1"/>
              <a:t>not</a:t>
            </a:r>
            <a:r>
              <a:rPr lang="it-IT" sz="2400" b="1" dirty="0"/>
              <a:t> a </a:t>
            </a:r>
            <a:r>
              <a:rPr lang="it-IT" sz="2400" b="1" dirty="0" err="1"/>
              <a:t>mineral</a:t>
            </a:r>
            <a:r>
              <a:rPr lang="it-IT" sz="2400" b="1" dirty="0"/>
              <a:t>! (C</a:t>
            </a:r>
            <a:r>
              <a:rPr lang="it-IT" sz="2400" b="1" baseline="-25000" dirty="0"/>
              <a:t>3</a:t>
            </a:r>
            <a:r>
              <a:rPr lang="it-IT" sz="2400" b="1" dirty="0"/>
              <a:t>A celite), </a:t>
            </a:r>
            <a:r>
              <a:rPr lang="it-IT" sz="2400" dirty="0" err="1"/>
              <a:t>brownmillerite</a:t>
            </a:r>
            <a:r>
              <a:rPr lang="it-IT" sz="2400" dirty="0"/>
              <a:t> (C</a:t>
            </a:r>
            <a:r>
              <a:rPr lang="it-IT" sz="2400" baseline="-25000" dirty="0"/>
              <a:t>4</a:t>
            </a:r>
            <a:r>
              <a:rPr lang="it-IT" sz="2400" dirty="0"/>
              <a:t>AF)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concrete: </a:t>
            </a:r>
            <a:r>
              <a:rPr lang="it-IT" sz="2400" dirty="0" err="1"/>
              <a:t>cement+aggregate</a:t>
            </a:r>
            <a:r>
              <a:rPr lang="it-IT" sz="2400" dirty="0"/>
              <a:t> (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minerals</a:t>
            </a:r>
            <a:r>
              <a:rPr lang="it-IT" sz="2400" dirty="0"/>
              <a:t>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err="1"/>
              <a:t>cement</a:t>
            </a:r>
            <a:r>
              <a:rPr lang="it-IT" sz="2400" dirty="0"/>
              <a:t>: clinker 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 err="1">
                <a:sym typeface="Wingdings" panose="05000000000000000000" pitchFamily="2" charset="2"/>
              </a:rPr>
              <a:t>ettringite</a:t>
            </a:r>
            <a:r>
              <a:rPr lang="it-IT" sz="2400" dirty="0">
                <a:sym typeface="Wingdings" panose="05000000000000000000" pitchFamily="2" charset="2"/>
              </a:rPr>
              <a:t> (</a:t>
            </a:r>
            <a:r>
              <a:rPr lang="it-IT" sz="2400" dirty="0" err="1">
                <a:sym typeface="Wingdings" panose="05000000000000000000" pitchFamily="2" charset="2"/>
              </a:rPr>
              <a:t>AFt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phase</a:t>
            </a:r>
            <a:r>
              <a:rPr lang="it-IT" sz="2400" dirty="0">
                <a:sym typeface="Wingdings" panose="05000000000000000000" pitchFamily="2" charset="2"/>
              </a:rPr>
              <a:t>), </a:t>
            </a:r>
            <a:r>
              <a:rPr lang="it-IT" sz="2400" dirty="0" err="1">
                <a:sym typeface="Wingdings" panose="05000000000000000000" pitchFamily="2" charset="2"/>
              </a:rPr>
              <a:t>tobermorite</a:t>
            </a:r>
            <a:r>
              <a:rPr lang="it-IT" sz="2400" dirty="0">
                <a:sym typeface="Wingdings" panose="05000000000000000000" pitchFamily="2" charset="2"/>
              </a:rPr>
              <a:t> (C-S-H), </a:t>
            </a:r>
            <a:r>
              <a:rPr lang="it-IT" sz="2400" dirty="0" err="1">
                <a:sym typeface="Wingdings" panose="05000000000000000000" pitchFamily="2" charset="2"/>
              </a:rPr>
              <a:t>portlandite</a:t>
            </a:r>
            <a:r>
              <a:rPr lang="it-IT" sz="2400" dirty="0">
                <a:sym typeface="Wingdings" panose="05000000000000000000" pitchFamily="2" charset="2"/>
              </a:rPr>
              <a:t> (CH), (</a:t>
            </a:r>
            <a:r>
              <a:rPr lang="it-IT" sz="2400" dirty="0" err="1">
                <a:sym typeface="Wingdings" panose="05000000000000000000" pitchFamily="2" charset="2"/>
              </a:rPr>
              <a:t>AFm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phases</a:t>
            </a:r>
            <a:r>
              <a:rPr lang="it-IT" sz="2400" dirty="0">
                <a:sym typeface="Wingdings" panose="05000000000000000000" pitchFamily="2" charset="2"/>
              </a:rPr>
              <a:t>, </a:t>
            </a:r>
            <a:r>
              <a:rPr lang="it-IT" sz="2400" dirty="0" err="1">
                <a:sym typeface="Wingdings" panose="05000000000000000000" pitchFamily="2" charset="2"/>
              </a:rPr>
              <a:t>like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stratlingite</a:t>
            </a:r>
            <a:r>
              <a:rPr lang="it-IT" sz="2400" dirty="0">
                <a:sym typeface="Wingdings" panose="05000000000000000000" pitchFamily="2" charset="2"/>
              </a:rPr>
              <a:t>)…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err="1"/>
              <a:t>ceramics</a:t>
            </a:r>
            <a:r>
              <a:rPr lang="it-IT" sz="2400" dirty="0"/>
              <a:t>: caolinite + </a:t>
            </a:r>
            <a:r>
              <a:rPr lang="it-IT" sz="2400" dirty="0" err="1"/>
              <a:t>quartz</a:t>
            </a:r>
            <a:r>
              <a:rPr lang="it-IT" sz="2400" dirty="0"/>
              <a:t> + </a:t>
            </a:r>
            <a:r>
              <a:rPr lang="it-IT" sz="2400" dirty="0" err="1"/>
              <a:t>feldspar</a:t>
            </a:r>
            <a:r>
              <a:rPr lang="it-IT" sz="2400" dirty="0"/>
              <a:t> +…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b="1" dirty="0">
                <a:sym typeface="Wingdings" panose="05000000000000000000" pitchFamily="2" charset="2"/>
              </a:rPr>
              <a:t> </a:t>
            </a:r>
            <a:r>
              <a:rPr lang="it-IT" sz="2400" b="1" dirty="0" err="1">
                <a:sym typeface="Wingdings" panose="05000000000000000000" pitchFamily="2" charset="2"/>
              </a:rPr>
              <a:t>glass</a:t>
            </a:r>
            <a:r>
              <a:rPr lang="it-IT" sz="2400" b="1" dirty="0">
                <a:sym typeface="Wingdings" panose="05000000000000000000" pitchFamily="2" charset="2"/>
              </a:rPr>
              <a:t> (</a:t>
            </a:r>
            <a:r>
              <a:rPr lang="it-IT" sz="2400" b="1" dirty="0" err="1">
                <a:sym typeface="Wingdings" panose="05000000000000000000" pitchFamily="2" charset="2"/>
              </a:rPr>
              <a:t>not</a:t>
            </a:r>
            <a:r>
              <a:rPr lang="it-IT" sz="2400" b="1" dirty="0">
                <a:sym typeface="Wingdings" panose="05000000000000000000" pitchFamily="2" charset="2"/>
              </a:rPr>
              <a:t> a </a:t>
            </a:r>
            <a:r>
              <a:rPr lang="it-IT" sz="2400" b="1" dirty="0" err="1">
                <a:sym typeface="Wingdings" panose="05000000000000000000" pitchFamily="2" charset="2"/>
              </a:rPr>
              <a:t>mineral</a:t>
            </a:r>
            <a:r>
              <a:rPr lang="it-IT" sz="2400" b="1" dirty="0">
                <a:sym typeface="Wingdings" panose="05000000000000000000" pitchFamily="2" charset="2"/>
              </a:rPr>
              <a:t>)</a:t>
            </a:r>
            <a:r>
              <a:rPr lang="it-IT" sz="2400" dirty="0">
                <a:sym typeface="Wingdings" panose="05000000000000000000" pitchFamily="2" charset="2"/>
              </a:rPr>
              <a:t>, </a:t>
            </a:r>
            <a:r>
              <a:rPr lang="it-IT" sz="2400" dirty="0" err="1">
                <a:sym typeface="Wingdings" panose="05000000000000000000" pitchFamily="2" charset="2"/>
              </a:rPr>
              <a:t>quartz</a:t>
            </a:r>
            <a:r>
              <a:rPr lang="it-IT" sz="2400" dirty="0">
                <a:sym typeface="Wingdings" panose="05000000000000000000" pitchFamily="2" charset="2"/>
              </a:rPr>
              <a:t>, mullite…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anose="05000000000000000000" pitchFamily="2" charset="2"/>
              </a:rPr>
              <a:t>MSWI bottom </a:t>
            </a:r>
            <a:r>
              <a:rPr lang="it-IT" sz="2400" dirty="0" err="1">
                <a:sym typeface="Wingdings" panose="05000000000000000000" pitchFamily="2" charset="2"/>
              </a:rPr>
              <a:t>ashes</a:t>
            </a:r>
            <a:r>
              <a:rPr lang="it-IT" sz="2400" dirty="0">
                <a:sym typeface="Wingdings" panose="05000000000000000000" pitchFamily="2" charset="2"/>
              </a:rPr>
              <a:t>: </a:t>
            </a:r>
            <a:r>
              <a:rPr lang="it-IT" sz="2400" b="1" dirty="0" err="1">
                <a:sym typeface="Wingdings" panose="05000000000000000000" pitchFamily="2" charset="2"/>
              </a:rPr>
              <a:t>glass</a:t>
            </a:r>
            <a:r>
              <a:rPr lang="it-IT" sz="2400" dirty="0">
                <a:sym typeface="Wingdings" panose="05000000000000000000" pitchFamily="2" charset="2"/>
              </a:rPr>
              <a:t>, </a:t>
            </a:r>
            <a:r>
              <a:rPr lang="it-IT" sz="2400" dirty="0" err="1">
                <a:sym typeface="Wingdings" panose="05000000000000000000" pitchFamily="2" charset="2"/>
              </a:rPr>
              <a:t>quartz</a:t>
            </a:r>
            <a:r>
              <a:rPr lang="it-IT" sz="2400" dirty="0">
                <a:sym typeface="Wingdings" panose="05000000000000000000" pitchFamily="2" charset="2"/>
              </a:rPr>
              <a:t>, </a:t>
            </a:r>
            <a:r>
              <a:rPr lang="it-IT" sz="2400" dirty="0" err="1">
                <a:sym typeface="Wingdings" panose="05000000000000000000" pitchFamily="2" charset="2"/>
              </a:rPr>
              <a:t>portlandite</a:t>
            </a:r>
            <a:r>
              <a:rPr lang="it-IT" sz="2400" dirty="0">
                <a:sym typeface="Wingdings" panose="05000000000000000000" pitchFamily="2" charset="2"/>
              </a:rPr>
              <a:t>, </a:t>
            </a:r>
            <a:r>
              <a:rPr lang="it-IT" sz="2400" dirty="0" err="1">
                <a:sym typeface="Wingdings" panose="05000000000000000000" pitchFamily="2" charset="2"/>
              </a:rPr>
              <a:t>ettringite</a:t>
            </a:r>
            <a:r>
              <a:rPr lang="it-IT" sz="2400" dirty="0">
                <a:sym typeface="Wingdings" panose="05000000000000000000" pitchFamily="2" charset="2"/>
              </a:rPr>
              <a:t>, </a:t>
            </a:r>
            <a:r>
              <a:rPr lang="it-IT" sz="2400" dirty="0" err="1">
                <a:sym typeface="Wingdings" panose="05000000000000000000" pitchFamily="2" charset="2"/>
              </a:rPr>
              <a:t>gehlenite</a:t>
            </a:r>
            <a:r>
              <a:rPr lang="it-IT" sz="2400" dirty="0">
                <a:sym typeface="Wingdings" panose="05000000000000000000" pitchFamily="2" charset="2"/>
              </a:rPr>
              <a:t>…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4454" y="5814454"/>
            <a:ext cx="5773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Formed</a:t>
            </a:r>
            <a:r>
              <a:rPr lang="it-IT" sz="2800" dirty="0"/>
              <a:t> </a:t>
            </a:r>
            <a:r>
              <a:rPr lang="it-IT" sz="2800" dirty="0" err="1"/>
              <a:t>during</a:t>
            </a:r>
            <a:r>
              <a:rPr lang="it-IT" sz="2800" dirty="0"/>
              <a:t> </a:t>
            </a:r>
            <a:r>
              <a:rPr lang="it-IT" sz="2800" dirty="0" err="1"/>
              <a:t>weathering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 </a:t>
            </a:r>
            <a:r>
              <a:rPr lang="it-IT" sz="2400" dirty="0" err="1"/>
              <a:t>carbonates</a:t>
            </a:r>
            <a:r>
              <a:rPr lang="it-IT" sz="2400" dirty="0"/>
              <a:t> and </a:t>
            </a:r>
            <a:r>
              <a:rPr lang="it-IT" sz="2400" dirty="0" err="1"/>
              <a:t>sulphates</a:t>
            </a:r>
            <a:r>
              <a:rPr lang="it-IT" sz="2400" dirty="0"/>
              <a:t>, </a:t>
            </a:r>
            <a:r>
              <a:rPr lang="it-IT" sz="2400" dirty="0" err="1"/>
              <a:t>often</a:t>
            </a:r>
            <a:r>
              <a:rPr lang="it-IT" sz="2400" dirty="0"/>
              <a:t> </a:t>
            </a:r>
            <a:r>
              <a:rPr lang="it-IT" sz="2400" dirty="0" err="1"/>
              <a:t>soluble</a:t>
            </a:r>
            <a:r>
              <a:rPr lang="it-IT" sz="2400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4454" y="336031"/>
            <a:ext cx="28442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Used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 </a:t>
            </a:r>
            <a:r>
              <a:rPr lang="it-IT" sz="2800" dirty="0" err="1"/>
              <a:t>such</a:t>
            </a:r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aggregate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road </a:t>
            </a:r>
            <a:r>
              <a:rPr lang="it-IT" sz="2400" dirty="0" err="1"/>
              <a:t>embankment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341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12734" y="-51464"/>
            <a:ext cx="12589701" cy="1325563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what</a:t>
            </a:r>
            <a:r>
              <a:rPr lang="it-IT" dirty="0"/>
              <a:t>?</a:t>
            </a:r>
            <a:br>
              <a:rPr lang="it-IT" dirty="0"/>
            </a:b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mineral</a:t>
            </a:r>
            <a:r>
              <a:rPr lang="it-IT" dirty="0"/>
              <a:t>: </a:t>
            </a:r>
            <a:r>
              <a:rPr lang="it-IT" dirty="0" err="1"/>
              <a:t>geoscience</a:t>
            </a:r>
            <a:r>
              <a:rPr lang="it-IT" dirty="0"/>
              <a:t> vs </a:t>
            </a:r>
            <a:r>
              <a:rPr lang="it-IT" dirty="0" err="1"/>
              <a:t>waste</a:t>
            </a:r>
            <a:r>
              <a:rPr lang="it-IT" dirty="0"/>
              <a:t> management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9702" y="1833830"/>
            <a:ext cx="5033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Geoscience</a:t>
            </a:r>
            <a:endParaRPr lang="it-IT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Solid (no water </a:t>
            </a:r>
            <a:r>
              <a:rPr lang="it-IT" sz="2400" dirty="0" err="1"/>
              <a:t>waste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Inorganic</a:t>
            </a:r>
            <a:r>
              <a:rPr lang="it-IT" sz="2400" dirty="0"/>
              <a:t> compound (no </a:t>
            </a:r>
            <a:r>
              <a:rPr lang="it-IT" sz="2400" dirty="0" err="1"/>
              <a:t>plastic</a:t>
            </a:r>
            <a:r>
              <a:rPr lang="it-IT" sz="2400" dirty="0"/>
              <a:t>, no </a:t>
            </a:r>
            <a:r>
              <a:rPr lang="it-IT" sz="2400" dirty="0" err="1"/>
              <a:t>wood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Crystalline</a:t>
            </a:r>
            <a:r>
              <a:rPr lang="it-IT" sz="2400" dirty="0"/>
              <a:t> (no </a:t>
            </a:r>
            <a:r>
              <a:rPr lang="it-IT" sz="2400" dirty="0" err="1"/>
              <a:t>glass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Natural (no </a:t>
            </a:r>
            <a:r>
              <a:rPr lang="it-IT" sz="2400" dirty="0" err="1"/>
              <a:t>waste</a:t>
            </a:r>
            <a:r>
              <a:rPr lang="it-IT" sz="2400" dirty="0"/>
              <a:t>? no </a:t>
            </a:r>
            <a:r>
              <a:rPr lang="it-IT" sz="2400" dirty="0" err="1"/>
              <a:t>metals</a:t>
            </a:r>
            <a:r>
              <a:rPr lang="it-IT" sz="2400" dirty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Defined</a:t>
            </a:r>
            <a:r>
              <a:rPr lang="it-IT" sz="2400" dirty="0"/>
              <a:t> </a:t>
            </a:r>
            <a:r>
              <a:rPr lang="it-IT" sz="2400" dirty="0" err="1"/>
              <a:t>composition</a:t>
            </a:r>
            <a:r>
              <a:rPr lang="it-IT" sz="2400" dirty="0"/>
              <a:t>, in </a:t>
            </a: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cases</a:t>
            </a:r>
            <a:r>
              <a:rPr lang="it-IT" sz="2400" dirty="0"/>
              <a:t> </a:t>
            </a:r>
            <a:r>
              <a:rPr lang="it-IT" sz="2400" dirty="0" err="1"/>
              <a:t>compositional</a:t>
            </a:r>
            <a:r>
              <a:rPr lang="it-IT" sz="2400" dirty="0"/>
              <a:t> </a:t>
            </a:r>
            <a:r>
              <a:rPr lang="it-IT" sz="2400" dirty="0" err="1"/>
              <a:t>range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11438" y="2018495"/>
            <a:ext cx="6417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Waste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Solid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Inorganic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often</a:t>
            </a:r>
            <a:r>
              <a:rPr lang="it-IT" sz="2400" dirty="0"/>
              <a:t> </a:t>
            </a:r>
            <a:r>
              <a:rPr lang="it-IT" sz="2400" dirty="0" err="1"/>
              <a:t>mingled</a:t>
            </a:r>
            <a:r>
              <a:rPr lang="it-IT" sz="2400" dirty="0"/>
              <a:t> with </a:t>
            </a:r>
            <a:r>
              <a:rPr lang="it-IT" sz="2400" dirty="0" err="1"/>
              <a:t>organic</a:t>
            </a:r>
            <a:r>
              <a:rPr lang="it-IT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Crystalline</a:t>
            </a:r>
            <a:r>
              <a:rPr lang="it-IT" sz="2400" dirty="0"/>
              <a:t> and </a:t>
            </a:r>
            <a:r>
              <a:rPr lang="it-IT" sz="2400" dirty="0" err="1"/>
              <a:t>amorphous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Seldom</a:t>
            </a:r>
            <a:r>
              <a:rPr lang="it-IT" sz="2400" dirty="0"/>
              <a:t> </a:t>
            </a:r>
            <a:r>
              <a:rPr lang="it-IT" sz="2400" dirty="0" err="1"/>
              <a:t>natural</a:t>
            </a:r>
            <a:r>
              <a:rPr lang="it-IT" sz="2400" dirty="0"/>
              <a:t> (e.g. rock aggregate)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Composition</a:t>
            </a:r>
            <a:r>
              <a:rPr lang="it-IT" sz="2400" dirty="0"/>
              <a:t> and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same</a:t>
            </a:r>
            <a:r>
              <a:rPr lang="it-IT" sz="2400" dirty="0"/>
              <a:t> or </a:t>
            </a:r>
            <a:r>
              <a:rPr lang="it-IT" sz="2400" dirty="0" err="1"/>
              <a:t>very</a:t>
            </a:r>
            <a:r>
              <a:rPr lang="it-IT" sz="2400" dirty="0"/>
              <a:t> </a:t>
            </a:r>
            <a:r>
              <a:rPr lang="it-IT" sz="2400" dirty="0" err="1"/>
              <a:t>similar</a:t>
            </a:r>
            <a:r>
              <a:rPr lang="it-IT" sz="2400" dirty="0"/>
              <a:t> to </a:t>
            </a:r>
            <a:r>
              <a:rPr lang="it-IT" sz="2400" dirty="0" err="1"/>
              <a:t>natural</a:t>
            </a:r>
            <a:r>
              <a:rPr lang="it-IT" sz="2400" dirty="0"/>
              <a:t> </a:t>
            </a:r>
            <a:r>
              <a:rPr lang="it-IT" sz="2400" dirty="0" err="1"/>
              <a:t>ones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7516" y="5775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64501" y="5775158"/>
            <a:ext cx="90546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0070C0"/>
                </a:solidFill>
              </a:rPr>
              <a:t>Mineral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names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because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they</a:t>
            </a:r>
            <a:r>
              <a:rPr lang="it-IT" sz="2800" dirty="0">
                <a:solidFill>
                  <a:srgbClr val="0070C0"/>
                </a:solidFill>
              </a:rPr>
              <a:t> are </a:t>
            </a:r>
            <a:r>
              <a:rPr lang="it-IT" sz="2800" dirty="0" err="1">
                <a:solidFill>
                  <a:srgbClr val="0070C0"/>
                </a:solidFill>
              </a:rPr>
              <a:t>found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somewhere</a:t>
            </a:r>
            <a:r>
              <a:rPr lang="it-IT" sz="2800" dirty="0">
                <a:solidFill>
                  <a:srgbClr val="0070C0"/>
                </a:solidFill>
              </a:rPr>
              <a:t> in nature</a:t>
            </a:r>
          </a:p>
        </p:txBody>
      </p:sp>
    </p:spTree>
    <p:extLst>
      <p:ext uri="{BB962C8B-B14F-4D97-AF65-F5344CB8AC3E}">
        <p14:creationId xmlns:p14="http://schemas.microsoft.com/office/powerpoint/2010/main" val="291034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88606" y="-25030"/>
            <a:ext cx="11790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chemical</a:t>
            </a:r>
            <a:r>
              <a:rPr lang="it-IT" sz="2400" dirty="0"/>
              <a:t> compound,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crystal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,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reactions</a:t>
            </a:r>
            <a:r>
              <a:rPr lang="it-IT" sz="2400" dirty="0"/>
              <a:t>,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potential</a:t>
            </a:r>
            <a:r>
              <a:rPr lang="it-IT" sz="2400" dirty="0"/>
              <a:t> </a:t>
            </a:r>
            <a:r>
              <a:rPr lang="it-IT" sz="2400" dirty="0" err="1"/>
              <a:t>uses</a:t>
            </a:r>
            <a:r>
              <a:rPr lang="it-IT" sz="2400" dirty="0"/>
              <a:t>, can be or </a:t>
            </a:r>
            <a:r>
              <a:rPr lang="it-IT" sz="2400" dirty="0" err="1"/>
              <a:t>not</a:t>
            </a:r>
            <a:r>
              <a:rPr lang="it-IT" sz="2400" dirty="0"/>
              <a:t> a </a:t>
            </a:r>
            <a:r>
              <a:rPr lang="it-IT" sz="2400" dirty="0" err="1"/>
              <a:t>mineral</a:t>
            </a:r>
            <a:r>
              <a:rPr lang="it-IT" sz="2400" dirty="0"/>
              <a:t> </a:t>
            </a:r>
            <a:r>
              <a:rPr lang="it-IT" sz="2400" dirty="0" err="1"/>
              <a:t>according</a:t>
            </a:r>
            <a:r>
              <a:rPr lang="it-IT" sz="2400" dirty="0"/>
              <a:t> to common </a:t>
            </a:r>
            <a:r>
              <a:rPr lang="it-IT" sz="2400" dirty="0" err="1"/>
              <a:t>definition</a:t>
            </a:r>
            <a:endParaRPr lang="it-IT" sz="2400" baseline="-25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8" y="805967"/>
            <a:ext cx="5080166" cy="38101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5681" y="5217546"/>
            <a:ext cx="1157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compounds</a:t>
            </a:r>
            <a:r>
              <a:rPr lang="it-IT" dirty="0"/>
              <a:t> in </a:t>
            </a:r>
            <a:r>
              <a:rPr lang="it-IT" dirty="0" err="1"/>
              <a:t>waste</a:t>
            </a:r>
            <a:r>
              <a:rPr lang="it-IT" dirty="0"/>
              <a:t> and in general industrial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counterpart</a:t>
            </a:r>
            <a:r>
              <a:rPr lang="it-IT" dirty="0"/>
              <a:t> in nature, some in </a:t>
            </a:r>
            <a:r>
              <a:rPr lang="it-IT" dirty="0" err="1"/>
              <a:t>exotic</a:t>
            </a:r>
            <a:r>
              <a:rPr lang="it-IT" dirty="0"/>
              <a:t> </a:t>
            </a:r>
            <a:r>
              <a:rPr lang="it-IT" dirty="0" err="1"/>
              <a:t>rocks</a:t>
            </a:r>
            <a:r>
              <a:rPr lang="it-IT" dirty="0"/>
              <a:t> </a:t>
            </a:r>
          </a:p>
          <a:p>
            <a:r>
              <a:rPr lang="it-IT" dirty="0" err="1"/>
              <a:t>Example</a:t>
            </a:r>
            <a:r>
              <a:rPr lang="it-IT" dirty="0"/>
              <a:t>: </a:t>
            </a:r>
            <a:r>
              <a:rPr lang="it-IT" dirty="0" err="1"/>
              <a:t>hatrurite</a:t>
            </a:r>
            <a:r>
              <a:rPr lang="it-IT" dirty="0"/>
              <a:t>, </a:t>
            </a:r>
            <a:r>
              <a:rPr lang="it-IT" dirty="0" err="1"/>
              <a:t>burning</a:t>
            </a:r>
            <a:r>
              <a:rPr lang="it-IT" dirty="0"/>
              <a:t> of </a:t>
            </a:r>
            <a:r>
              <a:rPr lang="it-IT" dirty="0" err="1"/>
              <a:t>bitumen</a:t>
            </a:r>
            <a:r>
              <a:rPr lang="it-IT" dirty="0"/>
              <a:t> in a </a:t>
            </a:r>
            <a:r>
              <a:rPr lang="it-IT" dirty="0" err="1"/>
              <a:t>marl</a:t>
            </a:r>
            <a:endParaRPr lang="it-IT" dirty="0"/>
          </a:p>
          <a:p>
            <a:r>
              <a:rPr lang="it-IT" dirty="0"/>
              <a:t>	Si (</a:t>
            </a:r>
            <a:r>
              <a:rPr lang="it-IT" dirty="0" err="1"/>
              <a:t>silicon</a:t>
            </a:r>
            <a:r>
              <a:rPr lang="it-IT" dirty="0"/>
              <a:t>),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reducing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,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contamination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08" y="805967"/>
            <a:ext cx="4924233" cy="38101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0655" y="805967"/>
            <a:ext cx="1056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ettringite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1178" y="4541813"/>
            <a:ext cx="22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Quarry</a:t>
            </a:r>
            <a:r>
              <a:rPr lang="it-IT" dirty="0"/>
              <a:t> </a:t>
            </a:r>
            <a:r>
              <a:rPr lang="it-IT" dirty="0" err="1"/>
              <a:t>near</a:t>
            </a:r>
            <a:r>
              <a:rPr lang="it-IT" dirty="0"/>
              <a:t> </a:t>
            </a:r>
            <a:r>
              <a:rPr lang="it-IT" dirty="0" err="1"/>
              <a:t>Ettringen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58408" y="4478857"/>
            <a:ext cx="372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cement</a:t>
            </a:r>
            <a:r>
              <a:rPr lang="it-IT" dirty="0"/>
              <a:t>, </a:t>
            </a:r>
            <a:r>
              <a:rPr lang="it-IT" dirty="0" err="1"/>
              <a:t>delayed</a:t>
            </a:r>
            <a:r>
              <a:rPr lang="it-IT" dirty="0"/>
              <a:t> </a:t>
            </a:r>
            <a:r>
              <a:rPr lang="it-IT" dirty="0" err="1"/>
              <a:t>ettringite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004917" y="4789836"/>
            <a:ext cx="185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Rare, </a:t>
            </a:r>
            <a:r>
              <a:rPr lang="it-IT" sz="2400" dirty="0" err="1">
                <a:solidFill>
                  <a:srgbClr val="FF0000"/>
                </a:solidFill>
              </a:rPr>
              <a:t>mineral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47645" y="4789836"/>
            <a:ext cx="32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Most</a:t>
            </a:r>
            <a:r>
              <a:rPr lang="it-IT" sz="2400" dirty="0">
                <a:solidFill>
                  <a:srgbClr val="FF0000"/>
                </a:solidFill>
              </a:rPr>
              <a:t> common, </a:t>
            </a:r>
            <a:r>
              <a:rPr lang="it-IT" sz="2400" dirty="0" err="1">
                <a:solidFill>
                  <a:srgbClr val="FF0000"/>
                </a:solidFill>
              </a:rPr>
              <a:t>mineral</a:t>
            </a:r>
            <a:r>
              <a:rPr lang="it-IT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35237" y="6140876"/>
            <a:ext cx="75075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In </a:t>
            </a:r>
            <a:r>
              <a:rPr lang="it-IT" sz="3200" b="1" dirty="0" err="1">
                <a:solidFill>
                  <a:srgbClr val="0070C0"/>
                </a:solidFill>
              </a:rPr>
              <a:t>waste</a:t>
            </a:r>
            <a:r>
              <a:rPr lang="it-IT" sz="3200" b="1" dirty="0">
                <a:solidFill>
                  <a:srgbClr val="0070C0"/>
                </a:solidFill>
              </a:rPr>
              <a:t> management </a:t>
            </a:r>
            <a:r>
              <a:rPr lang="it-IT" sz="3200" b="1" dirty="0" err="1">
                <a:solidFill>
                  <a:srgbClr val="0070C0"/>
                </a:solidFill>
              </a:rPr>
              <a:t>they</a:t>
            </a:r>
            <a:r>
              <a:rPr lang="it-IT" sz="3200" b="1" dirty="0">
                <a:solidFill>
                  <a:srgbClr val="0070C0"/>
                </a:solidFill>
              </a:rPr>
              <a:t> are </a:t>
            </a:r>
            <a:r>
              <a:rPr lang="it-IT" sz="3200" b="1" dirty="0" err="1">
                <a:solidFill>
                  <a:srgbClr val="0070C0"/>
                </a:solidFill>
              </a:rPr>
              <a:t>all</a:t>
            </a:r>
            <a:r>
              <a:rPr lang="it-IT" sz="3200" b="1" dirty="0">
                <a:solidFill>
                  <a:srgbClr val="0070C0"/>
                </a:solidFill>
              </a:rPr>
              <a:t> </a:t>
            </a:r>
            <a:r>
              <a:rPr lang="it-IT" sz="3200" b="1" dirty="0" err="1">
                <a:solidFill>
                  <a:srgbClr val="0070C0"/>
                </a:solidFill>
              </a:rPr>
              <a:t>minerals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844" y="292500"/>
            <a:ext cx="5473992" cy="58689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4C53FE-88FA-485C-9D2A-8265648A1932}"/>
              </a:ext>
            </a:extLst>
          </p:cNvPr>
          <p:cNvSpPr txBox="1"/>
          <p:nvPr/>
        </p:nvSpPr>
        <p:spPr>
          <a:xfrm>
            <a:off x="229319" y="789359"/>
            <a:ext cx="732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An </a:t>
            </a:r>
            <a:r>
              <a:rPr lang="it-IT" sz="3200" dirty="0" err="1"/>
              <a:t>example</a:t>
            </a:r>
            <a:r>
              <a:rPr lang="it-IT" sz="3200" dirty="0"/>
              <a:t>: </a:t>
            </a:r>
            <a:r>
              <a:rPr lang="it-IT" sz="3200" dirty="0" err="1"/>
              <a:t>glass</a:t>
            </a:r>
            <a:r>
              <a:rPr lang="it-IT" sz="3200" dirty="0"/>
              <a:t> and </a:t>
            </a:r>
            <a:r>
              <a:rPr lang="it-IT" sz="3200" dirty="0" err="1"/>
              <a:t>crystals</a:t>
            </a:r>
            <a:r>
              <a:rPr lang="it-IT" sz="3200" dirty="0"/>
              <a:t> in MSWI BA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37B297-7F07-44FB-9596-FF92FFDAB1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45" y="3375750"/>
            <a:ext cx="4233141" cy="269982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6C1600-7AA7-4C35-BCC8-9CEB37B7E73C}"/>
              </a:ext>
            </a:extLst>
          </p:cNvPr>
          <p:cNvSpPr txBox="1"/>
          <p:nvPr/>
        </p:nvSpPr>
        <p:spPr>
          <a:xfrm>
            <a:off x="1203593" y="6229674"/>
            <a:ext cx="2687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melilite and </a:t>
            </a:r>
            <a:r>
              <a:rPr lang="it-IT" sz="2800" dirty="0" err="1"/>
              <a:t>glass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7342" y="1978201"/>
            <a:ext cx="63945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Residual</a:t>
            </a:r>
            <a:r>
              <a:rPr lang="it-IT" sz="2400" dirty="0"/>
              <a:t> </a:t>
            </a:r>
            <a:r>
              <a:rPr lang="it-IT" sz="2400" dirty="0" err="1"/>
              <a:t>glass</a:t>
            </a:r>
            <a:r>
              <a:rPr lang="it-IT" sz="2400" dirty="0"/>
              <a:t>: </a:t>
            </a:r>
            <a:r>
              <a:rPr lang="it-IT" sz="2400" dirty="0" err="1"/>
              <a:t>original</a:t>
            </a:r>
            <a:r>
              <a:rPr lang="it-IT" sz="2400" dirty="0"/>
              <a:t> </a:t>
            </a:r>
            <a:r>
              <a:rPr lang="it-IT" sz="2400" dirty="0" err="1"/>
              <a:t>unreacted</a:t>
            </a:r>
            <a:r>
              <a:rPr lang="it-IT" sz="2400" dirty="0"/>
              <a:t> </a:t>
            </a:r>
            <a:r>
              <a:rPr lang="it-IT" sz="2400" dirty="0" err="1"/>
              <a:t>glass</a:t>
            </a:r>
            <a:endParaRPr lang="it-IT" sz="2400" dirty="0"/>
          </a:p>
          <a:p>
            <a:r>
              <a:rPr lang="it-IT" sz="2400" dirty="0" err="1"/>
              <a:t>Newly</a:t>
            </a:r>
            <a:r>
              <a:rPr lang="it-IT" sz="2400" dirty="0"/>
              <a:t> </a:t>
            </a:r>
            <a:r>
              <a:rPr lang="it-IT" sz="2400" dirty="0" err="1"/>
              <a:t>formed</a:t>
            </a:r>
            <a:r>
              <a:rPr lang="it-IT" sz="2400" dirty="0"/>
              <a:t> </a:t>
            </a:r>
            <a:r>
              <a:rPr lang="it-IT" sz="2400" dirty="0" err="1"/>
              <a:t>glasses</a:t>
            </a:r>
            <a:r>
              <a:rPr lang="it-IT" sz="2400" dirty="0"/>
              <a:t>: </a:t>
            </a:r>
            <a:r>
              <a:rPr lang="it-IT" sz="2400" dirty="0" err="1"/>
              <a:t>reactions</a:t>
            </a:r>
            <a:r>
              <a:rPr lang="it-IT" sz="2400" dirty="0"/>
              <a:t> in </a:t>
            </a:r>
            <a:r>
              <a:rPr lang="it-IT" sz="2400" dirty="0" err="1"/>
              <a:t>local</a:t>
            </a:r>
            <a:r>
              <a:rPr lang="it-IT" sz="2400" dirty="0"/>
              <a:t> </a:t>
            </a:r>
            <a:r>
              <a:rPr lang="it-IT" sz="2400" dirty="0" err="1"/>
              <a:t>equilibria</a:t>
            </a:r>
            <a:endParaRPr lang="it-IT" sz="2400" dirty="0"/>
          </a:p>
          <a:p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9657567" y="4110523"/>
            <a:ext cx="563671" cy="17160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8166970" y="4298164"/>
            <a:ext cx="59439" cy="20853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795353" y="5823501"/>
            <a:ext cx="121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white</a:t>
            </a:r>
            <a:r>
              <a:rPr lang="it-IT" dirty="0"/>
              <a:t> </a:t>
            </a:r>
            <a:r>
              <a:rPr lang="it-IT" dirty="0" err="1"/>
              <a:t>glass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926989" y="6383562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red</a:t>
            </a:r>
            <a:r>
              <a:rPr lang="it-IT" dirty="0"/>
              <a:t> </a:t>
            </a:r>
            <a:r>
              <a:rPr lang="it-IT" dirty="0" err="1"/>
              <a:t>glass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16712" y="-76902"/>
            <a:ext cx="3710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/>
              <a:t>Minerals</a:t>
            </a:r>
            <a:r>
              <a:rPr lang="it-IT" sz="4400" dirty="0"/>
              <a:t>, </a:t>
            </a:r>
            <a:r>
              <a:rPr lang="it-IT" sz="4400" dirty="0" err="1"/>
              <a:t>who</a:t>
            </a:r>
            <a:r>
              <a:rPr lang="it-IT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355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68" y="1807703"/>
            <a:ext cx="3256767" cy="478494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51868" y="2902777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083957" y="3215144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308829" y="4498841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368" y="1807703"/>
            <a:ext cx="4722313" cy="3642320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>
          <a:xfrm flipV="1">
            <a:off x="1906594" y="2696073"/>
            <a:ext cx="2496774" cy="3577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367" y="5468551"/>
            <a:ext cx="4722313" cy="126197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777034" y="2929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21" name="Connettore 2 20"/>
          <p:cNvCxnSpPr>
            <a:stCxn id="24" idx="1"/>
          </p:cNvCxnSpPr>
          <p:nvPr/>
        </p:nvCxnSpPr>
        <p:spPr>
          <a:xfrm flipH="1" flipV="1">
            <a:off x="8027034" y="3764218"/>
            <a:ext cx="1356336" cy="152092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9383370" y="5054314"/>
            <a:ext cx="280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wollastonite</a:t>
            </a:r>
            <a:r>
              <a:rPr lang="it-IT" sz="2400" dirty="0"/>
              <a:t> (CaSiO</a:t>
            </a:r>
            <a:r>
              <a:rPr lang="it-IT" sz="2400" baseline="-25000" dirty="0"/>
              <a:t>3</a:t>
            </a:r>
            <a:r>
              <a:rPr lang="it-IT" sz="2400" dirty="0"/>
              <a:t>)</a:t>
            </a:r>
          </a:p>
        </p:txBody>
      </p:sp>
      <p:cxnSp>
        <p:nvCxnSpPr>
          <p:cNvPr id="26" name="Connettore 2 25"/>
          <p:cNvCxnSpPr/>
          <p:nvPr/>
        </p:nvCxnSpPr>
        <p:spPr>
          <a:xfrm flipH="1" flipV="1">
            <a:off x="5743653" y="4024516"/>
            <a:ext cx="3885157" cy="1264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9628809" y="3966323"/>
            <a:ext cx="125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metal Fe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777034" y="6045200"/>
            <a:ext cx="15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alkali</a:t>
            </a:r>
            <a:r>
              <a:rPr lang="it-IT" dirty="0"/>
              <a:t> </a:t>
            </a:r>
            <a:r>
              <a:rPr lang="it-IT" dirty="0" err="1"/>
              <a:t>rich</a:t>
            </a:r>
            <a:r>
              <a:rPr lang="it-IT" dirty="0"/>
              <a:t> </a:t>
            </a:r>
            <a:r>
              <a:rPr lang="it-IT" dirty="0" err="1"/>
              <a:t>glass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4840" y="370008"/>
            <a:ext cx="1028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Local </a:t>
            </a:r>
            <a:r>
              <a:rPr lang="it-IT" sz="3200" dirty="0" err="1"/>
              <a:t>equilibria</a:t>
            </a:r>
            <a:r>
              <a:rPr lang="it-IT" sz="3200" dirty="0"/>
              <a:t> in 1x2mm</a:t>
            </a:r>
            <a:r>
              <a:rPr lang="it-IT" sz="3200" baseline="30000" dirty="0"/>
              <a:t>2</a:t>
            </a:r>
            <a:r>
              <a:rPr lang="it-IT" sz="3200" dirty="0"/>
              <a:t> </a:t>
            </a:r>
            <a:r>
              <a:rPr lang="it-IT" sz="3200" dirty="0" err="1"/>
              <a:t>grain</a:t>
            </a:r>
            <a:r>
              <a:rPr lang="it-IT" sz="3200" dirty="0"/>
              <a:t> in bottom </a:t>
            </a:r>
            <a:r>
              <a:rPr lang="it-IT" sz="3200" dirty="0" err="1"/>
              <a:t>ashes</a:t>
            </a:r>
            <a:r>
              <a:rPr lang="it-IT" sz="3200" dirty="0"/>
              <a:t> from MSWI</a:t>
            </a:r>
          </a:p>
        </p:txBody>
      </p:sp>
    </p:spTree>
    <p:extLst>
      <p:ext uri="{BB962C8B-B14F-4D97-AF65-F5344CB8AC3E}">
        <p14:creationId xmlns:p14="http://schemas.microsoft.com/office/powerpoint/2010/main" val="36973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02" y="585837"/>
            <a:ext cx="3256767" cy="478494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377602" y="1680911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909691" y="1993278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34563" y="3276975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554965" y="3682029"/>
            <a:ext cx="354726" cy="3020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>
            <a:off x="2489289" y="3455831"/>
            <a:ext cx="2253378" cy="12655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066229" y="4353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9615126" y="3768919"/>
            <a:ext cx="22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Fe-Ti-Ca </a:t>
            </a:r>
            <a:r>
              <a:rPr lang="it-IT" sz="1600" dirty="0" err="1"/>
              <a:t>oxide</a:t>
            </a:r>
            <a:r>
              <a:rPr lang="it-IT" sz="1600" dirty="0"/>
              <a:t> </a:t>
            </a:r>
          </a:p>
          <a:p>
            <a:r>
              <a:rPr lang="it-IT" sz="1600" dirty="0"/>
              <a:t>(</a:t>
            </a:r>
            <a:r>
              <a:rPr lang="it-IT" sz="1600" dirty="0" err="1"/>
              <a:t>spinel</a:t>
            </a:r>
            <a:r>
              <a:rPr lang="it-IT" sz="1600" dirty="0"/>
              <a:t> </a:t>
            </a:r>
            <a:r>
              <a:rPr lang="it-IT" sz="1600" dirty="0" err="1"/>
              <a:t>stoichiometry</a:t>
            </a:r>
            <a:r>
              <a:rPr lang="it-IT" sz="1600" dirty="0"/>
              <a:t>)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0063070" y="5370780"/>
            <a:ext cx="1103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Cu-Sn </a:t>
            </a:r>
            <a:r>
              <a:rPr lang="it-IT" sz="1600" dirty="0" err="1"/>
              <a:t>alloy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2667" y="3459587"/>
            <a:ext cx="4258849" cy="3323954"/>
          </a:xfrm>
          <a:prstGeom prst="rect">
            <a:avLst/>
          </a:prstGeom>
        </p:spPr>
      </p:pic>
      <p:cxnSp>
        <p:nvCxnSpPr>
          <p:cNvPr id="26" name="Connettore 2 25"/>
          <p:cNvCxnSpPr/>
          <p:nvPr/>
        </p:nvCxnSpPr>
        <p:spPr>
          <a:xfrm flipH="1" flipV="1">
            <a:off x="5594437" y="5370780"/>
            <a:ext cx="4471793" cy="24790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24" idx="1"/>
          </p:cNvCxnSpPr>
          <p:nvPr/>
        </p:nvCxnSpPr>
        <p:spPr>
          <a:xfrm flipH="1">
            <a:off x="7830333" y="4061307"/>
            <a:ext cx="1784793" cy="66007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7517330" y="6145370"/>
            <a:ext cx="2310905" cy="96897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828235" y="5960704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glass</a:t>
            </a:r>
            <a:endParaRPr lang="it-IT" sz="1600" dirty="0"/>
          </a:p>
        </p:txBody>
      </p:sp>
      <p:cxnSp>
        <p:nvCxnSpPr>
          <p:cNvPr id="37" name="Connettore 2 36"/>
          <p:cNvCxnSpPr/>
          <p:nvPr/>
        </p:nvCxnSpPr>
        <p:spPr>
          <a:xfrm flipV="1">
            <a:off x="2311926" y="1485185"/>
            <a:ext cx="2430741" cy="6147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10092406" y="957250"/>
            <a:ext cx="136732" cy="32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9890582" y="1082062"/>
            <a:ext cx="127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 </a:t>
            </a:r>
            <a:r>
              <a:rPr lang="it-IT" dirty="0" err="1"/>
              <a:t>oxide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9944181" y="1993739"/>
            <a:ext cx="122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metal Cu</a:t>
            </a: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667" y="334509"/>
            <a:ext cx="4288554" cy="3291800"/>
          </a:xfrm>
          <a:prstGeom prst="rect">
            <a:avLst/>
          </a:prstGeom>
        </p:spPr>
      </p:pic>
      <p:cxnSp>
        <p:nvCxnSpPr>
          <p:cNvPr id="42" name="Connettore 2 41"/>
          <p:cNvCxnSpPr>
            <a:stCxn id="40" idx="1"/>
          </p:cNvCxnSpPr>
          <p:nvPr/>
        </p:nvCxnSpPr>
        <p:spPr>
          <a:xfrm flipH="1">
            <a:off x="5594438" y="2178405"/>
            <a:ext cx="4349743" cy="77275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>
            <a:stCxn id="39" idx="1"/>
          </p:cNvCxnSpPr>
          <p:nvPr/>
        </p:nvCxnSpPr>
        <p:spPr>
          <a:xfrm flipH="1">
            <a:off x="6280905" y="1266728"/>
            <a:ext cx="3609677" cy="102800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 flipV="1">
            <a:off x="6409756" y="3043346"/>
            <a:ext cx="3711187" cy="1596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10250960" y="2839000"/>
            <a:ext cx="9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glass</a:t>
            </a:r>
            <a:endParaRPr lang="it-IT" dirty="0"/>
          </a:p>
        </p:txBody>
      </p:sp>
      <p:cxnSp>
        <p:nvCxnSpPr>
          <p:cNvPr id="46" name="Connettore 2 45"/>
          <p:cNvCxnSpPr/>
          <p:nvPr/>
        </p:nvCxnSpPr>
        <p:spPr>
          <a:xfrm flipH="1">
            <a:off x="6280905" y="367980"/>
            <a:ext cx="3155195" cy="38296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9499723" y="109276"/>
            <a:ext cx="150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Fe-Ti </a:t>
            </a:r>
            <a:r>
              <a:rPr lang="it-IT" dirty="0" err="1"/>
              <a:t>oxide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86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633" y="-135916"/>
            <a:ext cx="10923740" cy="59180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glasses</a:t>
            </a:r>
            <a:r>
              <a:rPr lang="it-IT" dirty="0"/>
              <a:t> and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equilibrium</a:t>
            </a:r>
            <a:r>
              <a:rPr lang="it-IT" dirty="0"/>
              <a:t> </a:t>
            </a:r>
            <a:r>
              <a:rPr lang="it-IT" dirty="0" err="1"/>
              <a:t>phases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433" y="748709"/>
            <a:ext cx="7122589" cy="553979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228" y="748709"/>
            <a:ext cx="3287612" cy="25357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6" name="Connettore 2 5"/>
          <p:cNvCxnSpPr/>
          <p:nvPr/>
        </p:nvCxnSpPr>
        <p:spPr>
          <a:xfrm>
            <a:off x="4734840" y="2379945"/>
            <a:ext cx="1051663" cy="13152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0484" y="921783"/>
            <a:ext cx="3327204" cy="259682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Connettore 2 9"/>
          <p:cNvCxnSpPr/>
          <p:nvPr/>
        </p:nvCxnSpPr>
        <p:spPr>
          <a:xfrm flipH="1">
            <a:off x="6934727" y="2860988"/>
            <a:ext cx="1845757" cy="2086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6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7316" y="0"/>
            <a:ext cx="10042228" cy="729749"/>
          </a:xfrm>
        </p:spPr>
        <p:txBody>
          <a:bodyPr>
            <a:normAutofit/>
          </a:bodyPr>
          <a:lstStyle/>
          <a:p>
            <a:r>
              <a:rPr lang="it-IT" dirty="0"/>
              <a:t>To end, a </a:t>
            </a:r>
            <a:r>
              <a:rPr lang="it-IT" dirty="0" err="1"/>
              <a:t>geochemical</a:t>
            </a:r>
            <a:r>
              <a:rPr lang="it-IT" dirty="0"/>
              <a:t> </a:t>
            </a:r>
            <a:r>
              <a:rPr lang="it-IT" dirty="0" err="1"/>
              <a:t>perspective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63" y="2289536"/>
            <a:ext cx="4834114" cy="45684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72390"/>
            <a:ext cx="5141835" cy="49358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7316" y="831737"/>
            <a:ext cx="56142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</a:rPr>
              <a:t>Comparing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continental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crust</a:t>
            </a:r>
            <a:r>
              <a:rPr lang="it-IT" sz="2400" b="1" dirty="0">
                <a:solidFill>
                  <a:srgbClr val="0070C0"/>
                </a:solidFill>
              </a:rPr>
              <a:t> and MSWI BA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68773" y="5461348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average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270024" y="2480153"/>
            <a:ext cx="22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actual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06552" y="809924"/>
            <a:ext cx="5926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Ca-Si-Al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elements</a:t>
            </a:r>
            <a:r>
              <a:rPr lang="it-IT" sz="2000" dirty="0"/>
              <a:t> (Si-Al-Fe in CC)</a:t>
            </a:r>
          </a:p>
          <a:p>
            <a:r>
              <a:rPr lang="it-IT" sz="2000" dirty="0" err="1"/>
              <a:t>Enriched</a:t>
            </a:r>
            <a:r>
              <a:rPr lang="it-IT" sz="2000" dirty="0"/>
              <a:t> in Ca and LOI (</a:t>
            </a:r>
            <a:r>
              <a:rPr lang="it-IT" sz="2000" dirty="0" err="1"/>
              <a:t>carbonates</a:t>
            </a:r>
            <a:r>
              <a:rPr lang="it-IT" sz="2000" dirty="0"/>
              <a:t>, </a:t>
            </a:r>
            <a:r>
              <a:rPr lang="it-IT" sz="2000" dirty="0" err="1"/>
              <a:t>cement</a:t>
            </a:r>
            <a:r>
              <a:rPr lang="it-IT" sz="2000" dirty="0"/>
              <a:t> </a:t>
            </a:r>
            <a:r>
              <a:rPr lang="it-IT" sz="2000" dirty="0" err="1"/>
              <a:t>minerals</a:t>
            </a:r>
            <a:r>
              <a:rPr lang="it-IT" sz="2000" dirty="0"/>
              <a:t>…)</a:t>
            </a:r>
          </a:p>
          <a:p>
            <a:r>
              <a:rPr lang="it-IT" sz="2000" dirty="0"/>
              <a:t>High P, </a:t>
            </a:r>
            <a:r>
              <a:rPr lang="it-IT" sz="2000" dirty="0" err="1"/>
              <a:t>organic</a:t>
            </a:r>
            <a:r>
              <a:rPr lang="it-IT" sz="2000" dirty="0"/>
              <a:t> </a:t>
            </a:r>
            <a:r>
              <a:rPr lang="it-IT" sz="2000" dirty="0" err="1"/>
              <a:t>matter</a:t>
            </a:r>
            <a:r>
              <a:rPr lang="it-IT" sz="2000" dirty="0"/>
              <a:t> (</a:t>
            </a:r>
            <a:r>
              <a:rPr lang="it-IT" sz="2000" dirty="0" err="1"/>
              <a:t>bones</a:t>
            </a:r>
            <a:r>
              <a:rPr lang="it-IT" sz="2000" dirty="0"/>
              <a:t>…)</a:t>
            </a:r>
          </a:p>
          <a:p>
            <a:r>
              <a:rPr lang="it-IT" sz="2000" dirty="0" err="1"/>
              <a:t>Generally</a:t>
            </a:r>
            <a:r>
              <a:rPr lang="it-IT" sz="2000" dirty="0"/>
              <a:t> </a:t>
            </a:r>
            <a:r>
              <a:rPr lang="it-IT" sz="2000" dirty="0" err="1"/>
              <a:t>waste</a:t>
            </a:r>
            <a:r>
              <a:rPr lang="it-IT" sz="2000" dirty="0"/>
              <a:t> </a:t>
            </a:r>
            <a:r>
              <a:rPr lang="it-IT" sz="2000" dirty="0" err="1"/>
              <a:t>follow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pattern </a:t>
            </a:r>
            <a:r>
              <a:rPr lang="it-IT" sz="2000" dirty="0" err="1"/>
              <a:t>as</a:t>
            </a:r>
            <a:r>
              <a:rPr lang="it-IT" sz="2000" dirty="0"/>
              <a:t> CC</a:t>
            </a:r>
          </a:p>
        </p:txBody>
      </p:sp>
    </p:spTree>
    <p:extLst>
      <p:ext uri="{BB962C8B-B14F-4D97-AF65-F5344CB8AC3E}">
        <p14:creationId xmlns:p14="http://schemas.microsoft.com/office/powerpoint/2010/main" val="284980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99" y="413359"/>
            <a:ext cx="6694387" cy="62754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931201" y="388307"/>
            <a:ext cx="526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Minor </a:t>
            </a:r>
            <a:r>
              <a:rPr lang="it-IT" sz="3200" dirty="0" err="1"/>
              <a:t>elements</a:t>
            </a:r>
            <a:r>
              <a:rPr lang="it-IT" sz="3200" dirty="0"/>
              <a:t> (</a:t>
            </a:r>
            <a:r>
              <a:rPr lang="it-IT" sz="3200" dirty="0" err="1"/>
              <a:t>less</a:t>
            </a:r>
            <a:r>
              <a:rPr lang="it-IT" sz="3200" dirty="0"/>
              <a:t> </a:t>
            </a:r>
            <a:r>
              <a:rPr lang="it-IT" sz="3200" dirty="0" err="1"/>
              <a:t>than</a:t>
            </a:r>
            <a:r>
              <a:rPr lang="it-IT" sz="3200" dirty="0"/>
              <a:t> 1%)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35034" y="1227551"/>
            <a:ext cx="4589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Two</a:t>
            </a:r>
            <a:r>
              <a:rPr lang="it-IT" sz="2800" dirty="0"/>
              <a:t> </a:t>
            </a:r>
            <a:r>
              <a:rPr lang="it-IT" sz="2800" dirty="0" err="1"/>
              <a:t>groups</a:t>
            </a:r>
            <a:r>
              <a:rPr lang="it-IT" sz="2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the </a:t>
            </a:r>
            <a:r>
              <a:rPr lang="it-IT" sz="2800" dirty="0" err="1"/>
              <a:t>same</a:t>
            </a:r>
            <a:r>
              <a:rPr lang="it-IT" sz="2800" dirty="0"/>
              <a:t> (or </a:t>
            </a:r>
            <a:r>
              <a:rPr lang="it-IT" sz="2800" dirty="0" err="1"/>
              <a:t>little</a:t>
            </a:r>
            <a:r>
              <a:rPr lang="it-IT" sz="2800" dirty="0"/>
              <a:t> </a:t>
            </a:r>
            <a:r>
              <a:rPr lang="it-IT" sz="2800" dirty="0" err="1"/>
              <a:t>less</a:t>
            </a:r>
            <a:r>
              <a:rPr lang="it-IT" sz="2800" dirty="0"/>
              <a:t>) </a:t>
            </a:r>
            <a:r>
              <a:rPr lang="it-IT" sz="2800" dirty="0" err="1"/>
              <a:t>than</a:t>
            </a:r>
            <a:r>
              <a:rPr lang="it-IT" sz="2800" dirty="0"/>
              <a:t> </a:t>
            </a:r>
            <a:r>
              <a:rPr lang="it-IT" sz="2800" dirty="0" err="1"/>
              <a:t>continental</a:t>
            </a:r>
            <a:r>
              <a:rPr lang="it-IT" sz="2800" dirty="0"/>
              <a:t> </a:t>
            </a:r>
            <a:r>
              <a:rPr lang="it-IT" sz="2800" dirty="0" err="1"/>
              <a:t>crust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enriched</a:t>
            </a:r>
            <a:r>
              <a:rPr lang="it-IT" sz="2800" dirty="0"/>
              <a:t> in </a:t>
            </a:r>
            <a:r>
              <a:rPr lang="it-IT" sz="2800" dirty="0" err="1"/>
              <a:t>waste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31201" y="3789060"/>
            <a:ext cx="5368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Fate: </a:t>
            </a:r>
          </a:p>
          <a:p>
            <a:r>
              <a:rPr lang="it-IT" dirty="0" err="1"/>
              <a:t>Forming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mineral</a:t>
            </a:r>
            <a:r>
              <a:rPr lang="it-IT" dirty="0"/>
              <a:t> (</a:t>
            </a:r>
            <a:r>
              <a:rPr lang="it-IT" dirty="0" err="1"/>
              <a:t>e.g.NaCl</a:t>
            </a:r>
            <a:r>
              <a:rPr lang="it-IT" dirty="0"/>
              <a:t> for Cl, CaSO</a:t>
            </a:r>
            <a:r>
              <a:rPr lang="it-IT" baseline="-25000" dirty="0"/>
              <a:t>4</a:t>
            </a:r>
            <a:r>
              <a:rPr lang="it-IT" dirty="0"/>
              <a:t> for S)</a:t>
            </a:r>
          </a:p>
          <a:p>
            <a:r>
              <a:rPr lang="it-IT" dirty="0" err="1"/>
              <a:t>Entering</a:t>
            </a:r>
            <a:r>
              <a:rPr lang="it-IT" dirty="0"/>
              <a:t> in </a:t>
            </a:r>
            <a:r>
              <a:rPr lang="it-IT" dirty="0" err="1"/>
              <a:t>solid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8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2melanophlogitecrys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596" y="3185182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Quartz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596" y="308966"/>
            <a:ext cx="3505200" cy="2509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798"/>
            <a:ext cx="4286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178" y="0"/>
            <a:ext cx="4151736" cy="39322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50" y="3542777"/>
            <a:ext cx="1851457" cy="32729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496" y="3859276"/>
            <a:ext cx="2404997" cy="30062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999" y="4438086"/>
            <a:ext cx="2371550" cy="2377646"/>
          </a:xfrm>
          <a:prstGeom prst="rect">
            <a:avLst/>
          </a:prstGeom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41761" y="47356"/>
            <a:ext cx="386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latin typeface="+mn-lt"/>
              </a:rPr>
              <a:t>Minerals</a:t>
            </a:r>
            <a:r>
              <a:rPr lang="it-IT" altLang="it-IT" sz="2800" dirty="0">
                <a:latin typeface="+mn-lt"/>
              </a:rPr>
              <a:t>? </a:t>
            </a:r>
            <a:r>
              <a:rPr lang="it-IT" altLang="it-IT" sz="2800" dirty="0" err="1">
                <a:latin typeface="+mn-lt"/>
              </a:rPr>
              <a:t>Fancy</a:t>
            </a:r>
            <a:r>
              <a:rPr lang="it-IT" altLang="it-IT" sz="2800" dirty="0">
                <a:latin typeface="+mn-lt"/>
              </a:rPr>
              <a:t> </a:t>
            </a:r>
            <a:r>
              <a:rPr lang="it-IT" altLang="it-IT" sz="2800" dirty="0" err="1">
                <a:latin typeface="+mn-lt"/>
              </a:rPr>
              <a:t>crystals</a:t>
            </a:r>
            <a:r>
              <a:rPr lang="it-IT" altLang="it-IT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952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843"/>
          </a:xfrm>
        </p:spPr>
        <p:txBody>
          <a:bodyPr/>
          <a:lstStyle/>
          <a:p>
            <a:r>
              <a:rPr lang="it-IT" dirty="0" err="1"/>
              <a:t>Where</a:t>
            </a:r>
            <a:r>
              <a:rPr lang="it-IT" dirty="0"/>
              <a:t> are the minor </a:t>
            </a:r>
            <a:r>
              <a:rPr lang="it-IT" dirty="0" err="1"/>
              <a:t>elements</a:t>
            </a:r>
            <a:r>
              <a:rPr lang="it-IT" dirty="0"/>
              <a:t>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1788" y="1130968"/>
            <a:ext cx="3765885" cy="243037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09" y="1285813"/>
            <a:ext cx="3922294" cy="24183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532" y="1173079"/>
            <a:ext cx="3705727" cy="22258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4419" y="3744052"/>
            <a:ext cx="1128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picture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of </a:t>
            </a:r>
            <a:r>
              <a:rPr lang="it-IT" dirty="0" err="1"/>
              <a:t>oxygen</a:t>
            </a:r>
            <a:r>
              <a:rPr lang="it-IT" dirty="0"/>
              <a:t> with </a:t>
            </a:r>
            <a:r>
              <a:rPr lang="it-IT" dirty="0" err="1"/>
              <a:t>interstitial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, </a:t>
            </a:r>
            <a:r>
              <a:rPr lang="it-IT" dirty="0" err="1"/>
              <a:t>centered</a:t>
            </a:r>
            <a:r>
              <a:rPr lang="it-IT" dirty="0"/>
              <a:t> in </a:t>
            </a:r>
            <a:r>
              <a:rPr lang="it-IT" dirty="0" err="1"/>
              <a:t>polyhedra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ordered</a:t>
            </a:r>
            <a:r>
              <a:rPr lang="it-IT" dirty="0"/>
              <a:t> in </a:t>
            </a:r>
            <a:r>
              <a:rPr lang="it-IT" dirty="0" err="1"/>
              <a:t>crystals</a:t>
            </a:r>
            <a:r>
              <a:rPr lang="it-IT" dirty="0"/>
              <a:t>, </a:t>
            </a:r>
            <a:r>
              <a:rPr lang="it-IT" dirty="0" err="1"/>
              <a:t>disordered</a:t>
            </a:r>
            <a:r>
              <a:rPr lang="it-IT" dirty="0"/>
              <a:t> in </a:t>
            </a:r>
            <a:r>
              <a:rPr lang="it-IT" dirty="0" err="1"/>
              <a:t>amorphous</a:t>
            </a:r>
            <a:r>
              <a:rPr lang="it-IT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8677" y="4532117"/>
            <a:ext cx="1138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Some </a:t>
            </a:r>
            <a:r>
              <a:rPr lang="it-IT" sz="2800" dirty="0" err="1"/>
              <a:t>elements</a:t>
            </a:r>
            <a:r>
              <a:rPr lang="it-IT" sz="2800" dirty="0"/>
              <a:t> </a:t>
            </a:r>
            <a:r>
              <a:rPr lang="it-IT" sz="2800" dirty="0" err="1"/>
              <a:t>may</a:t>
            </a:r>
            <a:r>
              <a:rPr lang="it-IT" sz="2800" dirty="0"/>
              <a:t> be </a:t>
            </a:r>
            <a:r>
              <a:rPr lang="it-IT" sz="2800" dirty="0" err="1"/>
              <a:t>dispersed</a:t>
            </a:r>
            <a:r>
              <a:rPr lang="it-IT" sz="2800" dirty="0"/>
              <a:t> in </a:t>
            </a:r>
            <a:r>
              <a:rPr lang="it-IT" sz="2800" dirty="0" err="1"/>
              <a:t>crystalline</a:t>
            </a:r>
            <a:r>
              <a:rPr lang="it-IT" sz="2800" dirty="0"/>
              <a:t> and </a:t>
            </a:r>
            <a:r>
              <a:rPr lang="it-IT" sz="2800" dirty="0" err="1"/>
              <a:t>glassy</a:t>
            </a:r>
            <a:r>
              <a:rPr lang="it-IT" sz="2800" dirty="0"/>
              <a:t> </a:t>
            </a:r>
            <a:r>
              <a:rPr lang="it-IT" sz="2800" dirty="0" err="1"/>
              <a:t>solid</a:t>
            </a:r>
            <a:r>
              <a:rPr lang="it-IT" sz="2800" dirty="0"/>
              <a:t> </a:t>
            </a:r>
            <a:r>
              <a:rPr lang="it-IT" sz="2800" dirty="0" err="1"/>
              <a:t>solutions</a:t>
            </a:r>
            <a:r>
              <a:rPr lang="it-IT" sz="2800" dirty="0"/>
              <a:t>, </a:t>
            </a:r>
            <a:r>
              <a:rPr lang="it-IT" sz="2800" dirty="0" err="1"/>
              <a:t>other</a:t>
            </a:r>
            <a:r>
              <a:rPr lang="it-IT" sz="2800" dirty="0"/>
              <a:t> </a:t>
            </a:r>
            <a:r>
              <a:rPr lang="it-IT" sz="2800" dirty="0" err="1"/>
              <a:t>form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own</a:t>
            </a:r>
            <a:r>
              <a:rPr lang="it-IT" sz="2800" dirty="0"/>
              <a:t> </a:t>
            </a:r>
            <a:r>
              <a:rPr lang="it-IT" sz="2800" dirty="0" err="1"/>
              <a:t>phase</a:t>
            </a:r>
            <a:r>
              <a:rPr lang="it-IT" sz="2800" dirty="0"/>
              <a:t>, </a:t>
            </a:r>
            <a:r>
              <a:rPr lang="it-IT" sz="2800" dirty="0" err="1"/>
              <a:t>other</a:t>
            </a:r>
            <a:r>
              <a:rPr lang="it-IT" sz="2800" dirty="0"/>
              <a:t> </a:t>
            </a:r>
            <a:r>
              <a:rPr lang="it-IT" sz="2800" dirty="0" err="1"/>
              <a:t>both</a:t>
            </a:r>
            <a:r>
              <a:rPr lang="it-IT" sz="2800" dirty="0"/>
              <a:t>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89556" y="6000633"/>
            <a:ext cx="1960280" cy="40011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/>
              <a:t>An </a:t>
            </a:r>
            <a:r>
              <a:rPr lang="it-IT" sz="2000" dirty="0" err="1"/>
              <a:t>example</a:t>
            </a:r>
            <a:r>
              <a:rPr lang="it-IT" sz="2000" dirty="0"/>
              <a:t>, Zn…</a:t>
            </a:r>
          </a:p>
        </p:txBody>
      </p:sp>
    </p:spTree>
    <p:extLst>
      <p:ext uri="{BB962C8B-B14F-4D97-AF65-F5344CB8AC3E}">
        <p14:creationId xmlns:p14="http://schemas.microsoft.com/office/powerpoint/2010/main" val="264928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099" y="365126"/>
            <a:ext cx="11065701" cy="849900"/>
          </a:xfrm>
        </p:spPr>
        <p:txBody>
          <a:bodyPr/>
          <a:lstStyle/>
          <a:p>
            <a:r>
              <a:rPr lang="it-IT" dirty="0"/>
              <a:t>In MSWI BA from Parma,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Zn </a:t>
            </a:r>
            <a:r>
              <a:rPr lang="it-IT" dirty="0" err="1"/>
              <a:t>as</a:t>
            </a:r>
            <a:r>
              <a:rPr lang="it-IT" dirty="0"/>
              <a:t>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00832" y="117840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Global Zn </a:t>
            </a:r>
            <a:r>
              <a:rPr lang="it-IT" sz="2400" dirty="0" err="1"/>
              <a:t>is</a:t>
            </a:r>
            <a:r>
              <a:rPr lang="it-IT" sz="2400" dirty="0"/>
              <a:t> 3200 </a:t>
            </a:r>
            <a:r>
              <a:rPr lang="it-IT" sz="2400" dirty="0" err="1"/>
              <a:t>ppm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70379" y="1565752"/>
            <a:ext cx="585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2000 </a:t>
            </a:r>
            <a:r>
              <a:rPr lang="it-IT" dirty="0" err="1"/>
              <a:t>ppm</a:t>
            </a:r>
            <a:r>
              <a:rPr lang="it-IT" dirty="0"/>
              <a:t> </a:t>
            </a:r>
            <a:r>
              <a:rPr lang="it-IT" dirty="0" err="1"/>
              <a:t>dispersed</a:t>
            </a:r>
            <a:r>
              <a:rPr lang="it-IT" dirty="0"/>
              <a:t> in </a:t>
            </a:r>
            <a:r>
              <a:rPr lang="it-IT" dirty="0" err="1"/>
              <a:t>glass</a:t>
            </a:r>
            <a:r>
              <a:rPr lang="it-IT" dirty="0"/>
              <a:t>: </a:t>
            </a:r>
            <a:r>
              <a:rPr lang="it-IT" dirty="0" err="1"/>
              <a:t>solid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in </a:t>
            </a:r>
            <a:r>
              <a:rPr lang="it-IT" dirty="0" err="1"/>
              <a:t>glass</a:t>
            </a:r>
            <a:endParaRPr lang="it-IT" dirty="0"/>
          </a:p>
        </p:txBody>
      </p:sp>
      <p:pic>
        <p:nvPicPr>
          <p:cNvPr id="5" name="Immagine 2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737" y="2119750"/>
            <a:ext cx="3152776" cy="24209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01013" y="4602103"/>
            <a:ext cx="28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Solid </a:t>
            </a:r>
            <a:r>
              <a:rPr lang="it-IT" dirty="0" err="1"/>
              <a:t>solution</a:t>
            </a:r>
            <a:r>
              <a:rPr lang="it-IT" dirty="0"/>
              <a:t> in </a:t>
            </a:r>
            <a:r>
              <a:rPr lang="it-IT" dirty="0" err="1"/>
              <a:t>crystals</a:t>
            </a:r>
            <a:r>
              <a:rPr lang="it-IT" dirty="0"/>
              <a:t> (</a:t>
            </a:r>
            <a:r>
              <a:rPr lang="it-IT" dirty="0" err="1"/>
              <a:t>spinel</a:t>
            </a:r>
            <a:r>
              <a:rPr lang="it-IT" dirty="0"/>
              <a:t> 2000-14000 </a:t>
            </a:r>
            <a:r>
              <a:rPr lang="it-IT" dirty="0" err="1"/>
              <a:t>ppm</a:t>
            </a:r>
            <a:r>
              <a:rPr lang="it-IT" dirty="0"/>
              <a:t>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2542519" y="2918468"/>
            <a:ext cx="1643341" cy="26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C:\Users\Martina\Desktop\immagini analisi sem\campione 8\PUNTO A\ANALISI A2\C8-A2-BS1800X-IM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513" y="4188575"/>
            <a:ext cx="3177038" cy="244897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4000037" y="271598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Ca[Zn</a:t>
            </a:r>
            <a:r>
              <a:rPr lang="it-IT" baseline="-25000" dirty="0"/>
              <a:t>2</a:t>
            </a:r>
            <a:r>
              <a:rPr lang="it-IT" dirty="0"/>
              <a:t>(OH)</a:t>
            </a:r>
            <a:r>
              <a:rPr lang="it-IT" baseline="-25000" dirty="0"/>
              <a:t>6</a:t>
            </a:r>
            <a:r>
              <a:rPr lang="it-IT" dirty="0"/>
              <a:t>].2H</a:t>
            </a:r>
            <a:r>
              <a:rPr lang="it-IT" baseline="-25000" dirty="0"/>
              <a:t>2</a:t>
            </a:r>
            <a:r>
              <a:rPr lang="it-IT" dirty="0"/>
              <a:t>O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6505600" y="3774403"/>
            <a:ext cx="218948" cy="1445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308546" y="3589737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Zn(OH)</a:t>
            </a:r>
            <a:r>
              <a:rPr lang="it-IT" baseline="-25000" dirty="0"/>
              <a:t>2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96" y="4055941"/>
            <a:ext cx="3446982" cy="271424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Immagine 6" descr="C:\Users\Martina\Desktop\tesi\CAMPIONE 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154391" y="1740270"/>
            <a:ext cx="3715052" cy="300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642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76405" y="513567"/>
            <a:ext cx="108475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3200" dirty="0" err="1"/>
              <a:t>Conclusions</a:t>
            </a:r>
            <a:r>
              <a:rPr lang="it-IT" sz="3200" dirty="0"/>
              <a:t>: </a:t>
            </a:r>
            <a:r>
              <a:rPr lang="it-IT" sz="3200" dirty="0" err="1"/>
              <a:t>minerals</a:t>
            </a:r>
            <a:r>
              <a:rPr lang="it-IT" sz="3200" dirty="0"/>
              <a:t> in </a:t>
            </a:r>
            <a:r>
              <a:rPr lang="it-IT" sz="3200" dirty="0" err="1"/>
              <a:t>waste</a:t>
            </a:r>
            <a:endParaRPr lang="it-IT" sz="32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000" dirty="0" err="1"/>
              <a:t>Where</a:t>
            </a:r>
            <a:r>
              <a:rPr lang="it-IT" sz="2000" dirty="0"/>
              <a:t>: </a:t>
            </a:r>
            <a:r>
              <a:rPr lang="it-IT" sz="2000" dirty="0" err="1"/>
              <a:t>minerals</a:t>
            </a:r>
            <a:r>
              <a:rPr lang="it-IT" sz="2000" dirty="0"/>
              <a:t> are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constituent</a:t>
            </a:r>
            <a:r>
              <a:rPr lang="it-IT" sz="2000" dirty="0"/>
              <a:t> of </a:t>
            </a:r>
            <a:r>
              <a:rPr lang="it-IT" sz="2000" dirty="0" err="1"/>
              <a:t>wastes</a:t>
            </a:r>
            <a:r>
              <a:rPr lang="it-IT" sz="2000" dirty="0"/>
              <a:t>, </a:t>
            </a:r>
            <a:r>
              <a:rPr lang="it-IT" sz="2000" dirty="0" err="1"/>
              <a:t>either</a:t>
            </a:r>
            <a:r>
              <a:rPr lang="it-IT" sz="2000" dirty="0"/>
              <a:t> in </a:t>
            </a:r>
            <a:r>
              <a:rPr lang="it-IT" sz="2000" dirty="0" err="1"/>
              <a:t>construction</a:t>
            </a:r>
            <a:r>
              <a:rPr lang="it-IT" sz="2000" dirty="0"/>
              <a:t> and </a:t>
            </a:r>
            <a:r>
              <a:rPr lang="it-IT" sz="2000" dirty="0" err="1"/>
              <a:t>demolition</a:t>
            </a:r>
            <a:r>
              <a:rPr lang="it-IT" sz="2000" dirty="0"/>
              <a:t>, and in </a:t>
            </a:r>
            <a:r>
              <a:rPr lang="it-IT" sz="2000" dirty="0" err="1"/>
              <a:t>municipal</a:t>
            </a:r>
            <a:r>
              <a:rPr lang="it-IT" sz="2000" dirty="0"/>
              <a:t> and industrial </a:t>
            </a:r>
            <a:r>
              <a:rPr lang="it-IT" sz="2000" dirty="0" err="1"/>
              <a:t>residues</a:t>
            </a:r>
            <a:r>
              <a:rPr lang="it-IT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When</a:t>
            </a:r>
            <a:r>
              <a:rPr lang="it-IT" sz="2000" dirty="0"/>
              <a:t>: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minerals</a:t>
            </a:r>
            <a:r>
              <a:rPr lang="it-IT" sz="2000" dirty="0"/>
              <a:t> from the </a:t>
            </a:r>
            <a:r>
              <a:rPr lang="it-IT" sz="2000" dirty="0" err="1"/>
              <a:t>original</a:t>
            </a:r>
            <a:r>
              <a:rPr lang="it-IT" sz="2000" dirty="0"/>
              <a:t> rock, </a:t>
            </a:r>
            <a:r>
              <a:rPr lang="it-IT" sz="2000" dirty="0" err="1"/>
              <a:t>inaltered</a:t>
            </a:r>
            <a:r>
              <a:rPr lang="it-IT" sz="2000" dirty="0"/>
              <a:t> (e.g. concrete aggregate), </a:t>
            </a:r>
            <a:r>
              <a:rPr lang="it-IT" sz="2000" dirty="0" err="1"/>
              <a:t>formed</a:t>
            </a:r>
            <a:r>
              <a:rPr lang="it-IT" sz="2000" dirty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the industrial </a:t>
            </a:r>
            <a:r>
              <a:rPr lang="it-IT" sz="2000" dirty="0" err="1"/>
              <a:t>processes</a:t>
            </a:r>
            <a:r>
              <a:rPr lang="it-IT" sz="2000" dirty="0"/>
              <a:t>, or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weathering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What</a:t>
            </a:r>
            <a:r>
              <a:rPr lang="it-IT" sz="2000" dirty="0"/>
              <a:t>: Definition of </a:t>
            </a:r>
            <a:r>
              <a:rPr lang="it-IT" sz="2000" dirty="0" err="1"/>
              <a:t>minerals</a:t>
            </a:r>
            <a:r>
              <a:rPr lang="it-IT" sz="2000" dirty="0"/>
              <a:t> in </a:t>
            </a:r>
            <a:r>
              <a:rPr lang="it-IT" sz="2000" dirty="0" err="1"/>
              <a:t>waste</a:t>
            </a:r>
            <a:r>
              <a:rPr lang="it-IT" sz="2000" dirty="0"/>
              <a:t> management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wider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accepted</a:t>
            </a:r>
            <a:r>
              <a:rPr lang="it-IT" sz="2000" dirty="0"/>
              <a:t> in </a:t>
            </a:r>
            <a:r>
              <a:rPr lang="it-IT" sz="2000" dirty="0" err="1"/>
              <a:t>mineralogy</a:t>
            </a:r>
            <a:r>
              <a:rPr lang="it-IT" sz="2000" dirty="0"/>
              <a:t>: </a:t>
            </a:r>
            <a:r>
              <a:rPr lang="it-IT" sz="2000" dirty="0" err="1"/>
              <a:t>incluses</a:t>
            </a:r>
            <a:r>
              <a:rPr lang="it-IT" sz="2000" dirty="0"/>
              <a:t> </a:t>
            </a:r>
            <a:r>
              <a:rPr lang="it-IT" sz="2000" dirty="0" err="1"/>
              <a:t>metals</a:t>
            </a:r>
            <a:r>
              <a:rPr lang="it-IT" sz="2000" dirty="0"/>
              <a:t>, </a:t>
            </a:r>
            <a:r>
              <a:rPr lang="it-IT" sz="2000" dirty="0" err="1"/>
              <a:t>minerals</a:t>
            </a:r>
            <a:r>
              <a:rPr lang="it-IT" sz="2000" dirty="0"/>
              <a:t> from non </a:t>
            </a:r>
            <a:r>
              <a:rPr lang="it-IT" sz="2000" dirty="0" err="1"/>
              <a:t>natural</a:t>
            </a:r>
            <a:r>
              <a:rPr lang="it-IT" sz="2000" dirty="0"/>
              <a:t> </a:t>
            </a:r>
            <a:r>
              <a:rPr lang="it-IT" sz="2000" dirty="0" err="1"/>
              <a:t>processes</a:t>
            </a:r>
            <a:r>
              <a:rPr lang="it-IT" sz="2000" dirty="0"/>
              <a:t>, </a:t>
            </a:r>
            <a:r>
              <a:rPr lang="it-IT" sz="2000" dirty="0" err="1"/>
              <a:t>even</a:t>
            </a:r>
            <a:r>
              <a:rPr lang="it-IT" sz="2000" dirty="0"/>
              <a:t> </a:t>
            </a: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without</a:t>
            </a:r>
            <a:r>
              <a:rPr lang="it-IT" sz="2000" dirty="0"/>
              <a:t> </a:t>
            </a:r>
            <a:r>
              <a:rPr lang="it-IT" sz="2000" dirty="0" err="1"/>
              <a:t>natural</a:t>
            </a:r>
            <a:r>
              <a:rPr lang="it-IT" sz="2000" dirty="0"/>
              <a:t> </a:t>
            </a:r>
            <a:r>
              <a:rPr lang="it-IT" sz="2000" dirty="0" err="1"/>
              <a:t>counterpart</a:t>
            </a:r>
            <a:r>
              <a:rPr lang="it-IT" sz="2000" dirty="0"/>
              <a:t>, and </a:t>
            </a:r>
            <a:r>
              <a:rPr lang="it-IT" sz="2000" dirty="0" err="1"/>
              <a:t>glasses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Who</a:t>
            </a:r>
            <a:r>
              <a:rPr lang="it-IT" sz="2000" dirty="0"/>
              <a:t>: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find</a:t>
            </a:r>
            <a:r>
              <a:rPr lang="it-IT" sz="2000" dirty="0"/>
              <a:t> </a:t>
            </a:r>
            <a:r>
              <a:rPr lang="it-IT" sz="2000" dirty="0" err="1"/>
              <a:t>almost</a:t>
            </a:r>
            <a:r>
              <a:rPr lang="it-IT" sz="2000" dirty="0"/>
              <a:t> </a:t>
            </a:r>
            <a:r>
              <a:rPr lang="it-IT" sz="2000" dirty="0" err="1"/>
              <a:t>any</a:t>
            </a:r>
            <a:r>
              <a:rPr lang="it-IT" sz="2000" dirty="0"/>
              <a:t> </a:t>
            </a:r>
            <a:r>
              <a:rPr lang="it-IT" sz="2000" dirty="0" err="1"/>
              <a:t>mineral</a:t>
            </a:r>
            <a:r>
              <a:rPr lang="it-IT" sz="2000" dirty="0"/>
              <a:t>: common rock </a:t>
            </a:r>
            <a:r>
              <a:rPr lang="it-IT" sz="2000" dirty="0" err="1"/>
              <a:t>forming</a:t>
            </a:r>
            <a:r>
              <a:rPr lang="it-IT" sz="2000" dirty="0"/>
              <a:t>, </a:t>
            </a:r>
            <a:r>
              <a:rPr lang="it-IT" sz="2000" dirty="0" err="1"/>
              <a:t>like</a:t>
            </a:r>
            <a:r>
              <a:rPr lang="it-IT" sz="2000" dirty="0"/>
              <a:t> </a:t>
            </a:r>
            <a:r>
              <a:rPr lang="it-IT" sz="2000" dirty="0" err="1"/>
              <a:t>quartz</a:t>
            </a:r>
            <a:r>
              <a:rPr lang="it-IT" sz="2000" dirty="0"/>
              <a:t>, calcite, </a:t>
            </a:r>
            <a:r>
              <a:rPr lang="it-IT" sz="2000" dirty="0" err="1"/>
              <a:t>feldspars</a:t>
            </a:r>
            <a:r>
              <a:rPr lang="it-IT" sz="2000" dirty="0"/>
              <a:t>, </a:t>
            </a:r>
            <a:r>
              <a:rPr lang="it-IT" sz="2000" dirty="0" err="1"/>
              <a:t>seldom</a:t>
            </a:r>
            <a:r>
              <a:rPr lang="it-IT" sz="2000" dirty="0"/>
              <a:t> </a:t>
            </a:r>
            <a:r>
              <a:rPr lang="it-IT" sz="2000" dirty="0" err="1"/>
              <a:t>find</a:t>
            </a:r>
            <a:r>
              <a:rPr lang="it-IT" sz="2000" dirty="0"/>
              <a:t> in nature </a:t>
            </a:r>
            <a:r>
              <a:rPr lang="it-IT" sz="2000" dirty="0" err="1"/>
              <a:t>like</a:t>
            </a:r>
            <a:r>
              <a:rPr lang="it-IT" sz="2000" dirty="0"/>
              <a:t> </a:t>
            </a:r>
            <a:r>
              <a:rPr lang="it-IT" sz="2000" dirty="0" err="1"/>
              <a:t>ettringite</a:t>
            </a:r>
            <a:r>
              <a:rPr lang="it-IT" sz="2000" dirty="0"/>
              <a:t>, </a:t>
            </a:r>
            <a:r>
              <a:rPr lang="it-IT" sz="2000" dirty="0" err="1"/>
              <a:t>very</a:t>
            </a:r>
            <a:r>
              <a:rPr lang="it-IT" sz="2000" dirty="0"/>
              <a:t> rare in nature, </a:t>
            </a:r>
            <a:r>
              <a:rPr lang="it-IT" sz="2000" dirty="0" err="1"/>
              <a:t>but</a:t>
            </a:r>
            <a:r>
              <a:rPr lang="it-IT" sz="2000" dirty="0"/>
              <a:t> common in man-made </a:t>
            </a:r>
            <a:r>
              <a:rPr lang="it-IT" sz="2000" dirty="0" err="1"/>
              <a:t>manufactory</a:t>
            </a:r>
            <a:r>
              <a:rPr lang="it-IT" sz="2000" dirty="0"/>
              <a:t>, </a:t>
            </a:r>
            <a:r>
              <a:rPr lang="it-IT" sz="2000" dirty="0" err="1"/>
              <a:t>like</a:t>
            </a:r>
            <a:r>
              <a:rPr lang="it-IT" sz="2000" dirty="0"/>
              <a:t> </a:t>
            </a:r>
            <a:r>
              <a:rPr lang="it-IT" sz="2000" dirty="0" err="1"/>
              <a:t>hatruite</a:t>
            </a:r>
            <a:r>
              <a:rPr lang="it-IT" sz="2000" dirty="0"/>
              <a:t> (C3S), </a:t>
            </a:r>
            <a:r>
              <a:rPr lang="it-IT" sz="2000" dirty="0" err="1"/>
              <a:t>absent</a:t>
            </a:r>
            <a:r>
              <a:rPr lang="it-IT" sz="2000" dirty="0"/>
              <a:t> in nature </a:t>
            </a:r>
            <a:r>
              <a:rPr lang="it-IT" sz="2000" dirty="0" err="1"/>
              <a:t>like</a:t>
            </a:r>
            <a:r>
              <a:rPr lang="it-IT" sz="2000" dirty="0"/>
              <a:t> celite or non-</a:t>
            </a:r>
            <a:r>
              <a:rPr lang="it-IT" sz="2000" dirty="0" err="1"/>
              <a:t>mineral</a:t>
            </a:r>
            <a:r>
              <a:rPr lang="it-IT" sz="2000" dirty="0"/>
              <a:t>, </a:t>
            </a:r>
            <a:r>
              <a:rPr lang="it-IT" sz="2000" dirty="0" err="1"/>
              <a:t>like</a:t>
            </a:r>
            <a:r>
              <a:rPr lang="it-IT" sz="2000" dirty="0"/>
              <a:t> </a:t>
            </a:r>
            <a:r>
              <a:rPr lang="it-IT" sz="2000" dirty="0" err="1"/>
              <a:t>glass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Why</a:t>
            </a:r>
            <a:r>
              <a:rPr lang="it-IT" sz="2000" dirty="0"/>
              <a:t>: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want</a:t>
            </a:r>
            <a:r>
              <a:rPr lang="it-IT" sz="2000" dirty="0"/>
              <a:t> to </a:t>
            </a:r>
            <a:r>
              <a:rPr lang="it-IT" sz="2000" dirty="0" err="1"/>
              <a:t>reuse</a:t>
            </a:r>
            <a:r>
              <a:rPr lang="it-IT" sz="2000" dirty="0"/>
              <a:t> </a:t>
            </a:r>
            <a:r>
              <a:rPr lang="it-IT" sz="2000" dirty="0" err="1"/>
              <a:t>mineral</a:t>
            </a:r>
            <a:r>
              <a:rPr lang="it-IT" sz="2000" dirty="0"/>
              <a:t> </a:t>
            </a:r>
            <a:r>
              <a:rPr lang="it-IT" sz="2000" dirty="0" err="1"/>
              <a:t>waste</a:t>
            </a:r>
            <a:r>
              <a:rPr lang="it-IT" sz="2000" dirty="0"/>
              <a:t>, or </a:t>
            </a:r>
            <a:r>
              <a:rPr lang="it-IT" sz="2000" dirty="0" err="1"/>
              <a:t>recycle</a:t>
            </a:r>
            <a:r>
              <a:rPr lang="it-IT" sz="2000" dirty="0"/>
              <a:t> in some non-</a:t>
            </a:r>
            <a:r>
              <a:rPr lang="it-IT" sz="2000" dirty="0" err="1"/>
              <a:t>harmful</a:t>
            </a:r>
            <a:r>
              <a:rPr lang="it-IT" sz="2000" dirty="0"/>
              <a:t> way. </a:t>
            </a:r>
            <a:r>
              <a:rPr lang="it-IT" sz="2000" dirty="0" err="1"/>
              <a:t>Therefore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must </a:t>
            </a:r>
            <a:r>
              <a:rPr lang="it-IT" sz="2000" dirty="0" err="1"/>
              <a:t>know</a:t>
            </a:r>
            <a:r>
              <a:rPr lang="it-IT" sz="2000" dirty="0"/>
              <a:t> the </a:t>
            </a:r>
            <a:r>
              <a:rPr lang="it-IT" sz="2000" dirty="0" err="1"/>
              <a:t>properties</a:t>
            </a:r>
            <a:r>
              <a:rPr lang="it-IT" sz="2000" dirty="0"/>
              <a:t> of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minerals</a:t>
            </a:r>
            <a:r>
              <a:rPr lang="it-IT" sz="2000" dirty="0"/>
              <a:t>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76789" y="5686816"/>
            <a:ext cx="4446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And </a:t>
            </a:r>
            <a:r>
              <a:rPr lang="it-IT" sz="4000" dirty="0" err="1"/>
              <a:t>now</a:t>
            </a:r>
            <a:r>
              <a:rPr lang="it-IT" sz="4000" dirty="0"/>
              <a:t> </a:t>
            </a:r>
            <a:r>
              <a:rPr lang="it-IT" sz="4000" dirty="0" err="1"/>
              <a:t>let’s</a:t>
            </a:r>
            <a:r>
              <a:rPr lang="it-IT" sz="4000" dirty="0"/>
              <a:t> </a:t>
            </a:r>
            <a:r>
              <a:rPr lang="it-IT" sz="4000" dirty="0" err="1"/>
              <a:t>begin</a:t>
            </a:r>
            <a:r>
              <a:rPr lang="it-IT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625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94345" y="2404998"/>
            <a:ext cx="6141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/>
              <a:t>Thank</a:t>
            </a:r>
            <a:r>
              <a:rPr lang="it-IT" sz="4000" dirty="0"/>
              <a:t> </a:t>
            </a:r>
            <a:r>
              <a:rPr lang="it-IT" sz="4000" dirty="0" err="1"/>
              <a:t>you</a:t>
            </a:r>
            <a:r>
              <a:rPr lang="it-IT" sz="4000" dirty="0"/>
              <a:t> for </a:t>
            </a:r>
            <a:r>
              <a:rPr lang="it-IT" sz="4000" dirty="0" err="1"/>
              <a:t>your</a:t>
            </a:r>
            <a:r>
              <a:rPr lang="it-IT" sz="4000" dirty="0"/>
              <a:t> </a:t>
            </a:r>
            <a:r>
              <a:rPr lang="it-IT" sz="4000" dirty="0" err="1"/>
              <a:t>attention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95118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003" y="241484"/>
            <a:ext cx="3971795" cy="751236"/>
          </a:xfrm>
        </p:spPr>
        <p:txBody>
          <a:bodyPr/>
          <a:lstStyle/>
          <a:p>
            <a:r>
              <a:rPr lang="it-IT" dirty="0" err="1"/>
              <a:t>Minerals</a:t>
            </a:r>
            <a:r>
              <a:rPr lang="it-IT" dirty="0"/>
              <a:t>: </a:t>
            </a:r>
            <a:r>
              <a:rPr lang="it-IT" dirty="0" err="1"/>
              <a:t>when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48659" y="1104306"/>
            <a:ext cx="378513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Natural </a:t>
            </a:r>
            <a:r>
              <a:rPr lang="it-IT" sz="2800" dirty="0" err="1"/>
              <a:t>minerals</a:t>
            </a:r>
            <a:r>
              <a:rPr lang="it-IT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err="1"/>
              <a:t>mining</a:t>
            </a:r>
            <a:r>
              <a:rPr lang="it-IT" sz="2800" dirty="0"/>
              <a:t> and </a:t>
            </a:r>
            <a:r>
              <a:rPr lang="it-IT" sz="2800" dirty="0" err="1"/>
              <a:t>quarrying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aggregate in concrete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road </a:t>
            </a:r>
            <a:r>
              <a:rPr lang="it-IT" sz="2800" dirty="0" err="1"/>
              <a:t>pavel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…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947" y="122280"/>
            <a:ext cx="5098093" cy="33865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8659" y="6025019"/>
            <a:ext cx="10470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Mostly</a:t>
            </a:r>
            <a:r>
              <a:rPr lang="it-IT" sz="2800" dirty="0"/>
              <a:t> </a:t>
            </a:r>
            <a:r>
              <a:rPr lang="it-IT" sz="2800" b="1" dirty="0" err="1"/>
              <a:t>mining</a:t>
            </a:r>
            <a:r>
              <a:rPr lang="it-IT" sz="2800" b="1" dirty="0"/>
              <a:t> and </a:t>
            </a:r>
            <a:r>
              <a:rPr lang="it-IT" sz="2800" b="1" dirty="0" err="1"/>
              <a:t>quarrying</a:t>
            </a:r>
            <a:r>
              <a:rPr lang="it-IT" sz="2800" b="1" dirty="0"/>
              <a:t> </a:t>
            </a:r>
            <a:r>
              <a:rPr lang="it-IT" sz="2800" dirty="0"/>
              <a:t>and </a:t>
            </a:r>
            <a:r>
              <a:rPr lang="it-IT" sz="2800" b="1" dirty="0" err="1"/>
              <a:t>construction</a:t>
            </a:r>
            <a:r>
              <a:rPr lang="it-IT" sz="2800" b="1" dirty="0"/>
              <a:t> and </a:t>
            </a:r>
            <a:r>
              <a:rPr lang="it-IT" sz="2800" b="1" dirty="0" err="1"/>
              <a:t>demolition</a:t>
            </a:r>
            <a:r>
              <a:rPr lang="it-IT" sz="2800" b="1" dirty="0"/>
              <a:t> </a:t>
            </a:r>
            <a:r>
              <a:rPr lang="it-IT" sz="2800" dirty="0" err="1"/>
              <a:t>wastes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89" y="2762617"/>
            <a:ext cx="4642981" cy="30968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623" y="3389665"/>
            <a:ext cx="3584008" cy="24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voribene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18" y="1361855"/>
            <a:ext cx="7059982" cy="52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2918" y="222468"/>
            <a:ext cx="423276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5400" dirty="0">
                <a:latin typeface="+mn-lt"/>
              </a:rPr>
              <a:t>The </a:t>
            </a:r>
            <a:r>
              <a:rPr lang="it-IT" altLang="it-IT" sz="5400" dirty="0" err="1">
                <a:latin typeface="+mn-lt"/>
              </a:rPr>
              <a:t>real</a:t>
            </a:r>
            <a:r>
              <a:rPr lang="it-IT" altLang="it-IT" sz="5400" dirty="0">
                <a:latin typeface="+mn-lt"/>
              </a:rPr>
              <a:t> world</a:t>
            </a:r>
          </a:p>
        </p:txBody>
      </p:sp>
      <p:sp>
        <p:nvSpPr>
          <p:cNvPr id="11268" name="CasellaDiTesto 1"/>
          <p:cNvSpPr txBox="1">
            <a:spLocks noChangeArrowheads="1"/>
          </p:cNvSpPr>
          <p:nvPr/>
        </p:nvSpPr>
        <p:spPr bwMode="auto">
          <a:xfrm>
            <a:off x="8106169" y="1361856"/>
            <a:ext cx="4009631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+mn-lt"/>
              </a:rPr>
              <a:t>quartz</a:t>
            </a:r>
            <a:r>
              <a:rPr lang="it-IT" altLang="it-IT" sz="2400" dirty="0">
                <a:latin typeface="+mn-lt"/>
              </a:rPr>
              <a:t>, calcite, </a:t>
            </a:r>
            <a:r>
              <a:rPr lang="it-IT" altLang="it-IT" sz="2400" dirty="0" err="1">
                <a:latin typeface="+mn-lt"/>
              </a:rPr>
              <a:t>clay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dirty="0" err="1">
                <a:latin typeface="+mn-lt"/>
              </a:rPr>
              <a:t>minerals</a:t>
            </a:r>
            <a:r>
              <a:rPr lang="it-IT" altLang="it-IT" sz="2400" dirty="0">
                <a:latin typeface="+mn-lt"/>
              </a:rPr>
              <a:t>, </a:t>
            </a:r>
            <a:r>
              <a:rPr lang="it-IT" altLang="it-IT" sz="2400" dirty="0" err="1">
                <a:latin typeface="+mn-lt"/>
              </a:rPr>
              <a:t>iron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400" dirty="0" err="1">
                <a:latin typeface="+mn-lt"/>
              </a:rPr>
              <a:t>oxides</a:t>
            </a:r>
            <a:r>
              <a:rPr lang="it-IT" altLang="it-IT" sz="2400" dirty="0">
                <a:latin typeface="+mn-lt"/>
              </a:rPr>
              <a:t> and </a:t>
            </a:r>
            <a:r>
              <a:rPr lang="it-IT" altLang="it-IT" sz="2400" dirty="0" err="1">
                <a:latin typeface="+mn-lt"/>
              </a:rPr>
              <a:t>hydroxides</a:t>
            </a:r>
            <a:r>
              <a:rPr lang="it-IT" altLang="it-IT" sz="2400" dirty="0">
                <a:latin typeface="+mn-lt"/>
              </a:rPr>
              <a:t>…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22082" y="4368800"/>
            <a:ext cx="33909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/>
              <a:t>tobermorite</a:t>
            </a:r>
            <a:r>
              <a:rPr lang="it-IT" sz="2400" dirty="0"/>
              <a:t>, </a:t>
            </a:r>
            <a:r>
              <a:rPr lang="it-IT" sz="2400" dirty="0" err="1"/>
              <a:t>portlandite</a:t>
            </a:r>
            <a:r>
              <a:rPr lang="it-IT" sz="2400" dirty="0"/>
              <a:t>, </a:t>
            </a:r>
            <a:r>
              <a:rPr lang="it-IT" sz="2400" dirty="0" err="1"/>
              <a:t>monosulphate</a:t>
            </a:r>
            <a:r>
              <a:rPr lang="it-IT" sz="2400" dirty="0"/>
              <a:t> </a:t>
            </a:r>
            <a:r>
              <a:rPr lang="it-IT" sz="2400" dirty="0" err="1"/>
              <a:t>minerals</a:t>
            </a:r>
            <a:r>
              <a:rPr lang="it-IT" sz="2400" dirty="0"/>
              <a:t>…</a:t>
            </a:r>
          </a:p>
        </p:txBody>
      </p:sp>
      <p:cxnSp>
        <p:nvCxnSpPr>
          <p:cNvPr id="4" name="Connettore 2 3"/>
          <p:cNvCxnSpPr/>
          <p:nvPr/>
        </p:nvCxnSpPr>
        <p:spPr>
          <a:xfrm flipH="1" flipV="1">
            <a:off x="4953000" y="4368800"/>
            <a:ext cx="3657600" cy="41549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7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6208" y="139909"/>
            <a:ext cx="4307126" cy="645528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37"/>
            <a:ext cx="5927892" cy="58093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26936" y="1064315"/>
            <a:ext cx="64897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33CCCC"/>
                </a:solidFill>
              </a:rPr>
              <a:t>Mining</a:t>
            </a:r>
            <a:r>
              <a:rPr lang="it-IT" sz="2400" b="1" dirty="0">
                <a:solidFill>
                  <a:srgbClr val="33CCCC"/>
                </a:solidFill>
              </a:rPr>
              <a:t> </a:t>
            </a:r>
            <a:r>
              <a:rPr lang="it-IT" sz="2400" b="1" dirty="0" err="1">
                <a:solidFill>
                  <a:srgbClr val="33CCCC"/>
                </a:solidFill>
              </a:rPr>
              <a:t>quarrying</a:t>
            </a:r>
            <a:r>
              <a:rPr lang="it-IT" sz="2400" b="1" dirty="0">
                <a:solidFill>
                  <a:srgbClr val="33CCCC"/>
                </a:solidFill>
              </a:rPr>
              <a:t>: </a:t>
            </a:r>
            <a:r>
              <a:rPr lang="it-IT" sz="2400" b="1" dirty="0" err="1">
                <a:solidFill>
                  <a:srgbClr val="33CCCC"/>
                </a:solidFill>
              </a:rPr>
              <a:t>minerals</a:t>
            </a:r>
            <a:r>
              <a:rPr lang="it-IT" sz="2400" b="1" dirty="0">
                <a:solidFill>
                  <a:srgbClr val="33CCCC"/>
                </a:solidFill>
              </a:rPr>
              <a:t> </a:t>
            </a:r>
            <a:r>
              <a:rPr lang="it-IT" sz="2400" b="1" dirty="0" err="1">
                <a:solidFill>
                  <a:srgbClr val="33CCCC"/>
                </a:solidFill>
              </a:rPr>
              <a:t>as</a:t>
            </a:r>
            <a:r>
              <a:rPr lang="it-IT" sz="2400" b="1" dirty="0">
                <a:solidFill>
                  <a:srgbClr val="33CCCC"/>
                </a:solidFill>
              </a:rPr>
              <a:t> </a:t>
            </a:r>
            <a:r>
              <a:rPr lang="it-IT" sz="2400" b="1" dirty="0" err="1">
                <a:solidFill>
                  <a:srgbClr val="33CCCC"/>
                </a:solidFill>
              </a:rPr>
              <a:t>they</a:t>
            </a:r>
            <a:r>
              <a:rPr lang="it-IT" sz="2400" b="1" dirty="0">
                <a:solidFill>
                  <a:srgbClr val="33CCCC"/>
                </a:solidFill>
              </a:rPr>
              <a:t> are, </a:t>
            </a:r>
            <a:r>
              <a:rPr lang="it-IT" sz="2400" b="1" dirty="0" err="1">
                <a:solidFill>
                  <a:srgbClr val="33CCCC"/>
                </a:solidFill>
              </a:rPr>
              <a:t>but</a:t>
            </a:r>
            <a:r>
              <a:rPr lang="it-IT" sz="2400" b="1" dirty="0">
                <a:solidFill>
                  <a:srgbClr val="33CCCC"/>
                </a:solidFill>
              </a:rPr>
              <a:t> </a:t>
            </a:r>
            <a:r>
              <a:rPr lang="it-IT" sz="2400" b="1" dirty="0" err="1">
                <a:solidFill>
                  <a:srgbClr val="33CCCC"/>
                </a:solidFill>
              </a:rPr>
              <a:t>ground</a:t>
            </a:r>
            <a:r>
              <a:rPr lang="it-IT" sz="2400" b="1" dirty="0">
                <a:solidFill>
                  <a:srgbClr val="33CCCC"/>
                </a:solidFill>
              </a:rPr>
              <a:t>, </a:t>
            </a:r>
            <a:r>
              <a:rPr lang="it-IT" sz="2400" b="1" dirty="0" err="1">
                <a:solidFill>
                  <a:srgbClr val="33CCCC"/>
                </a:solidFill>
              </a:rPr>
              <a:t>pulverized</a:t>
            </a:r>
            <a:r>
              <a:rPr lang="it-IT" sz="2400" b="1" dirty="0">
                <a:solidFill>
                  <a:srgbClr val="33CCCC"/>
                </a:solidFill>
              </a:rPr>
              <a:t>, </a:t>
            </a:r>
            <a:r>
              <a:rPr lang="it-IT" sz="2400" b="1" dirty="0" err="1">
                <a:solidFill>
                  <a:srgbClr val="33CCCC"/>
                </a:solidFill>
              </a:rPr>
              <a:t>reactions</a:t>
            </a:r>
            <a:r>
              <a:rPr lang="it-IT" sz="2400" b="1" dirty="0">
                <a:solidFill>
                  <a:srgbClr val="33CCCC"/>
                </a:solidFill>
              </a:rPr>
              <a:t> for </a:t>
            </a:r>
            <a:r>
              <a:rPr lang="it-IT" sz="2400" b="1" dirty="0" err="1">
                <a:solidFill>
                  <a:srgbClr val="33CCCC"/>
                </a:solidFill>
              </a:rPr>
              <a:t>extraction</a:t>
            </a:r>
            <a:r>
              <a:rPr lang="it-IT" sz="2400" b="1" dirty="0">
                <a:solidFill>
                  <a:srgbClr val="33CCCC"/>
                </a:solidFill>
              </a:rPr>
              <a:t>, </a:t>
            </a:r>
            <a:r>
              <a:rPr lang="it-IT" sz="2400" b="1" dirty="0" err="1">
                <a:solidFill>
                  <a:srgbClr val="33CCCC"/>
                </a:solidFill>
              </a:rPr>
              <a:t>reactions</a:t>
            </a:r>
            <a:r>
              <a:rPr lang="it-IT" sz="2400" b="1" dirty="0">
                <a:solidFill>
                  <a:srgbClr val="33CCCC"/>
                </a:solidFill>
              </a:rPr>
              <a:t> in the </a:t>
            </a:r>
            <a:r>
              <a:rPr lang="it-IT" sz="2400" b="1" dirty="0" err="1">
                <a:solidFill>
                  <a:srgbClr val="33CCCC"/>
                </a:solidFill>
              </a:rPr>
              <a:t>environment</a:t>
            </a:r>
            <a:r>
              <a:rPr lang="it-IT" sz="2400" b="1" dirty="0">
                <a:solidFill>
                  <a:srgbClr val="33CCCC"/>
                </a:solidFill>
              </a:rPr>
              <a:t>, </a:t>
            </a:r>
            <a:r>
              <a:rPr lang="it-IT" sz="2400" b="1" dirty="0" err="1">
                <a:solidFill>
                  <a:srgbClr val="33CCCC"/>
                </a:solidFill>
              </a:rPr>
              <a:t>oxidaytion</a:t>
            </a:r>
            <a:r>
              <a:rPr lang="it-IT" sz="2400" b="1" dirty="0">
                <a:solidFill>
                  <a:srgbClr val="33CCCC"/>
                </a:solidFill>
              </a:rPr>
              <a:t>, </a:t>
            </a:r>
            <a:r>
              <a:rPr lang="it-IT" sz="2400" b="1" dirty="0" err="1">
                <a:solidFill>
                  <a:srgbClr val="33CCCC"/>
                </a:solidFill>
              </a:rPr>
              <a:t>bio-mediated</a:t>
            </a:r>
            <a:r>
              <a:rPr lang="it-IT" sz="2400" b="1" dirty="0">
                <a:solidFill>
                  <a:srgbClr val="33CCCC"/>
                </a:solidFill>
              </a:rPr>
              <a:t> </a:t>
            </a:r>
            <a:r>
              <a:rPr lang="it-IT" sz="2400" b="1" dirty="0" err="1">
                <a:solidFill>
                  <a:srgbClr val="33CCCC"/>
                </a:solidFill>
              </a:rPr>
              <a:t>reactions</a:t>
            </a:r>
            <a:endParaRPr lang="it-IT" sz="2400" b="1" dirty="0">
              <a:solidFill>
                <a:srgbClr val="33CC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9999"/>
                </a:solidFill>
              </a:rPr>
              <a:t>Construction: </a:t>
            </a:r>
            <a:r>
              <a:rPr lang="it-IT" sz="2400" b="1" dirty="0" err="1">
                <a:solidFill>
                  <a:srgbClr val="009999"/>
                </a:solidFill>
              </a:rPr>
              <a:t>transformations</a:t>
            </a:r>
            <a:r>
              <a:rPr lang="it-IT" sz="2400" b="1" dirty="0">
                <a:solidFill>
                  <a:srgbClr val="009999"/>
                </a:solidFill>
              </a:rPr>
              <a:t> </a:t>
            </a:r>
            <a:r>
              <a:rPr lang="it-IT" sz="2400" b="1" dirty="0" err="1">
                <a:solidFill>
                  <a:srgbClr val="009999"/>
                </a:solidFill>
              </a:rPr>
              <a:t>involving</a:t>
            </a:r>
            <a:r>
              <a:rPr lang="it-IT" sz="2400" b="1" dirty="0">
                <a:solidFill>
                  <a:srgbClr val="009999"/>
                </a:solidFill>
              </a:rPr>
              <a:t> </a:t>
            </a:r>
            <a:r>
              <a:rPr lang="it-IT" sz="2400" b="1" dirty="0" err="1">
                <a:solidFill>
                  <a:srgbClr val="009999"/>
                </a:solidFill>
              </a:rPr>
              <a:t>minerals</a:t>
            </a:r>
            <a:r>
              <a:rPr lang="it-IT" sz="2400" b="1" dirty="0">
                <a:solidFill>
                  <a:srgbClr val="009999"/>
                </a:solidFill>
              </a:rPr>
              <a:t> and </a:t>
            </a:r>
            <a:r>
              <a:rPr lang="it-IT" sz="2400" b="1" dirty="0" err="1">
                <a:solidFill>
                  <a:srgbClr val="009999"/>
                </a:solidFill>
              </a:rPr>
              <a:t>producing</a:t>
            </a:r>
            <a:r>
              <a:rPr lang="it-IT" sz="2400" b="1" dirty="0">
                <a:solidFill>
                  <a:srgbClr val="009999"/>
                </a:solidFill>
              </a:rPr>
              <a:t> </a:t>
            </a:r>
            <a:r>
              <a:rPr lang="it-IT" sz="2400" b="1" dirty="0" err="1">
                <a:solidFill>
                  <a:srgbClr val="009999"/>
                </a:solidFill>
              </a:rPr>
              <a:t>minerals</a:t>
            </a:r>
            <a:endParaRPr lang="it-IT" sz="2400" b="1" dirty="0">
              <a:solidFill>
                <a:srgbClr val="0099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Manufacturing: production </a:t>
            </a:r>
            <a:r>
              <a:rPr lang="it-IT" sz="2400" dirty="0" err="1"/>
              <a:t>ofmaterial</a:t>
            </a:r>
            <a:r>
              <a:rPr lang="it-IT" sz="2400" dirty="0"/>
              <a:t> </a:t>
            </a:r>
            <a:r>
              <a:rPr lang="it-IT" sz="2400" dirty="0" err="1"/>
              <a:t>generally</a:t>
            </a:r>
            <a:r>
              <a:rPr lang="it-IT" sz="2400" dirty="0"/>
              <a:t> </a:t>
            </a:r>
            <a:r>
              <a:rPr lang="it-IT" sz="2400" dirty="0" err="1"/>
              <a:t>unstable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earth</a:t>
            </a:r>
            <a:r>
              <a:rPr lang="it-IT" sz="2400" dirty="0"/>
              <a:t> </a:t>
            </a:r>
            <a:r>
              <a:rPr lang="it-IT" sz="2400" dirty="0" err="1"/>
              <a:t>condition</a:t>
            </a:r>
            <a:r>
              <a:rPr lang="it-IT" sz="2400" dirty="0"/>
              <a:t>: some are common </a:t>
            </a:r>
            <a:r>
              <a:rPr lang="it-IT" sz="2400" dirty="0" err="1"/>
              <a:t>minerals</a:t>
            </a:r>
            <a:r>
              <a:rPr lang="it-IT" sz="2400" dirty="0"/>
              <a:t>,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</a:t>
            </a:r>
            <a:r>
              <a:rPr lang="it-IT" sz="2400" dirty="0" err="1"/>
              <a:t>become</a:t>
            </a:r>
            <a:r>
              <a:rPr lang="it-IT" sz="2400" dirty="0"/>
              <a:t> so </a:t>
            </a:r>
            <a:r>
              <a:rPr lang="it-IT" sz="2400" dirty="0" err="1"/>
              <a:t>sooner</a:t>
            </a:r>
            <a:r>
              <a:rPr lang="it-IT" sz="2400" dirty="0"/>
              <a:t> or </a:t>
            </a:r>
            <a:r>
              <a:rPr lang="it-IT" sz="2400" dirty="0" err="1"/>
              <a:t>later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CC00CC"/>
                </a:solidFill>
              </a:rPr>
              <a:t>Waste water: </a:t>
            </a:r>
            <a:r>
              <a:rPr lang="it-IT" sz="2400" b="1" dirty="0" err="1">
                <a:solidFill>
                  <a:srgbClr val="CC00CC"/>
                </a:solidFill>
              </a:rPr>
              <a:t>not</a:t>
            </a:r>
            <a:r>
              <a:rPr lang="it-IT" sz="2400" b="1" dirty="0">
                <a:solidFill>
                  <a:srgbClr val="CC00CC"/>
                </a:solidFill>
              </a:rPr>
              <a:t> </a:t>
            </a:r>
            <a:r>
              <a:rPr lang="it-IT" sz="2400" b="1" dirty="0" err="1">
                <a:solidFill>
                  <a:srgbClr val="CC00CC"/>
                </a:solidFill>
              </a:rPr>
              <a:t>mineral</a:t>
            </a:r>
            <a:r>
              <a:rPr lang="it-IT" sz="2400" b="1" dirty="0">
                <a:solidFill>
                  <a:srgbClr val="CC00CC"/>
                </a:solidFill>
              </a:rPr>
              <a:t>, </a:t>
            </a:r>
            <a:r>
              <a:rPr lang="it-IT" sz="2400" b="1" dirty="0" err="1">
                <a:solidFill>
                  <a:srgbClr val="CC00CC"/>
                </a:solidFill>
              </a:rPr>
              <a:t>but</a:t>
            </a:r>
            <a:r>
              <a:rPr lang="it-IT" sz="2400" b="1" dirty="0">
                <a:solidFill>
                  <a:srgbClr val="CC00CC"/>
                </a:solidFill>
              </a:rPr>
              <a:t> </a:t>
            </a:r>
            <a:r>
              <a:rPr lang="it-IT" sz="2400" b="1" dirty="0" err="1">
                <a:solidFill>
                  <a:srgbClr val="CC00CC"/>
                </a:solidFill>
              </a:rPr>
              <a:t>reacts</a:t>
            </a:r>
            <a:r>
              <a:rPr lang="it-IT" sz="2400" b="1" dirty="0">
                <a:solidFill>
                  <a:srgbClr val="CC00CC"/>
                </a:solidFill>
              </a:rPr>
              <a:t> with </a:t>
            </a:r>
            <a:r>
              <a:rPr lang="it-IT" sz="2400" b="1" dirty="0" err="1">
                <a:solidFill>
                  <a:srgbClr val="CC00CC"/>
                </a:solidFill>
              </a:rPr>
              <a:t>minerals</a:t>
            </a:r>
            <a:endParaRPr lang="it-IT" sz="2400" b="1" dirty="0">
              <a:solidFill>
                <a:srgbClr val="CC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CC99FF"/>
                </a:solidFill>
              </a:rPr>
              <a:t>Households</a:t>
            </a:r>
            <a:r>
              <a:rPr lang="it-IT" sz="2400" b="1" dirty="0">
                <a:solidFill>
                  <a:srgbClr val="CC99FF"/>
                </a:solidFill>
              </a:rPr>
              <a:t>: </a:t>
            </a:r>
            <a:r>
              <a:rPr lang="it-IT" sz="2400" b="1" dirty="0" err="1">
                <a:solidFill>
                  <a:srgbClr val="CC99FF"/>
                </a:solidFill>
              </a:rPr>
              <a:t>not</a:t>
            </a:r>
            <a:r>
              <a:rPr lang="it-IT" sz="2400" b="1" dirty="0">
                <a:solidFill>
                  <a:srgbClr val="CC99FF"/>
                </a:solidFill>
              </a:rPr>
              <a:t> </a:t>
            </a:r>
            <a:r>
              <a:rPr lang="it-IT" sz="2400" b="1" dirty="0" err="1">
                <a:solidFill>
                  <a:srgbClr val="CC99FF"/>
                </a:solidFill>
              </a:rPr>
              <a:t>minerals</a:t>
            </a:r>
            <a:r>
              <a:rPr lang="it-IT" sz="2400" b="1" dirty="0">
                <a:solidFill>
                  <a:srgbClr val="CC99FF"/>
                </a:solidFill>
              </a:rPr>
              <a:t>, </a:t>
            </a:r>
            <a:r>
              <a:rPr lang="it-IT" sz="2400" b="1" dirty="0" err="1">
                <a:solidFill>
                  <a:srgbClr val="CC99FF"/>
                </a:solidFill>
              </a:rPr>
              <a:t>but</a:t>
            </a:r>
            <a:r>
              <a:rPr lang="it-IT" sz="2400" b="1" dirty="0">
                <a:solidFill>
                  <a:srgbClr val="CC99FF"/>
                </a:solidFill>
              </a:rPr>
              <a:t> the </a:t>
            </a:r>
            <a:r>
              <a:rPr lang="it-IT" sz="2400" b="1" dirty="0" err="1">
                <a:solidFill>
                  <a:srgbClr val="CC99FF"/>
                </a:solidFill>
              </a:rPr>
              <a:t>ashes</a:t>
            </a:r>
            <a:r>
              <a:rPr lang="it-IT" sz="2400" b="1" dirty="0">
                <a:solidFill>
                  <a:srgbClr val="CC99FF"/>
                </a:solidFill>
              </a:rPr>
              <a:t> </a:t>
            </a:r>
            <a:r>
              <a:rPr lang="it-IT" sz="2400" b="1" dirty="0" err="1">
                <a:solidFill>
                  <a:srgbClr val="CC99FF"/>
                </a:solidFill>
              </a:rPr>
              <a:t>will</a:t>
            </a:r>
            <a:r>
              <a:rPr lang="it-IT" sz="2400" b="1" dirty="0">
                <a:solidFill>
                  <a:srgbClr val="CC99FF"/>
                </a:solidFill>
              </a:rPr>
              <a:t> be</a:t>
            </a:r>
          </a:p>
        </p:txBody>
      </p:sp>
    </p:spTree>
    <p:extLst>
      <p:ext uri="{BB962C8B-B14F-4D97-AF65-F5344CB8AC3E}">
        <p14:creationId xmlns:p14="http://schemas.microsoft.com/office/powerpoint/2010/main" val="412948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1173" y="148556"/>
            <a:ext cx="3842084" cy="82600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1" y="861823"/>
            <a:ext cx="10509339" cy="60474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15276" y="248405"/>
            <a:ext cx="690220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400" dirty="0" err="1"/>
              <a:t>Eurostat</a:t>
            </a:r>
            <a:r>
              <a:rPr lang="it-IT" sz="2400" dirty="0"/>
              <a:t>: major </a:t>
            </a:r>
            <a:r>
              <a:rPr lang="it-IT" sz="2400" dirty="0" err="1"/>
              <a:t>mineral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endParaRPr lang="it-IT" sz="2400" dirty="0"/>
          </a:p>
          <a:p>
            <a:pPr>
              <a:spcBef>
                <a:spcPts val="600"/>
              </a:spcBef>
            </a:pPr>
            <a:r>
              <a:rPr lang="en-US" dirty="0"/>
              <a:t>A lot of the waste from mining and quarrying and from construction and demolition is classified as major mineral waste. Almost three quarter (74 % or </a:t>
            </a:r>
            <a:r>
              <a:rPr lang="en-US" b="1" dirty="0"/>
              <a:t>5.2 </a:t>
            </a:r>
            <a:r>
              <a:rPr lang="en-US" b="1" dirty="0" err="1"/>
              <a:t>tonnes</a:t>
            </a:r>
            <a:r>
              <a:rPr lang="en-US" b="1" dirty="0"/>
              <a:t> per inhabitant</a:t>
            </a:r>
            <a:r>
              <a:rPr lang="en-US" dirty="0"/>
              <a:t>) of the total waste generated in the EU in 2018 was major mineral waste.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393818" y="6396335"/>
            <a:ext cx="28299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C00CC"/>
                </a:solidFill>
              </a:rPr>
              <a:t>Major </a:t>
            </a:r>
            <a:r>
              <a:rPr lang="it-IT" sz="2400" b="1" dirty="0" err="1">
                <a:solidFill>
                  <a:srgbClr val="CC00CC"/>
                </a:solidFill>
              </a:rPr>
              <a:t>mineral</a:t>
            </a:r>
            <a:r>
              <a:rPr lang="it-IT" sz="2400" b="1" dirty="0">
                <a:solidFill>
                  <a:srgbClr val="CC00CC"/>
                </a:solidFill>
              </a:rPr>
              <a:t> </a:t>
            </a:r>
            <a:r>
              <a:rPr lang="it-IT" sz="2400" b="1" dirty="0" err="1">
                <a:solidFill>
                  <a:srgbClr val="CC00CC"/>
                </a:solidFill>
              </a:rPr>
              <a:t>waste</a:t>
            </a:r>
            <a:endParaRPr lang="it-IT" sz="2400" b="1" dirty="0">
              <a:solidFill>
                <a:srgbClr val="CC00C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44876" y="2242159"/>
            <a:ext cx="495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compare: about </a:t>
            </a:r>
            <a:r>
              <a:rPr lang="en-US" b="1" dirty="0"/>
              <a:t>0.5 </a:t>
            </a:r>
            <a:r>
              <a:rPr lang="en-US" b="1" dirty="0" err="1"/>
              <a:t>tonnes</a:t>
            </a:r>
            <a:r>
              <a:rPr lang="en-US" b="1" dirty="0"/>
              <a:t> per inhabitant MSW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0271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623" y="414189"/>
            <a:ext cx="3799114" cy="662782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Minerals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394" y="2637097"/>
            <a:ext cx="4308277" cy="28693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529" y="2420767"/>
            <a:ext cx="2057400" cy="22533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4134"/>
            <a:ext cx="4713064" cy="35347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95026" y="-14313"/>
            <a:ext cx="5492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Brick</a:t>
            </a:r>
            <a:r>
              <a:rPr lang="it-IT" sz="2000" dirty="0"/>
              <a:t> </a:t>
            </a:r>
            <a:r>
              <a:rPr lang="it-IT" sz="2000" dirty="0" err="1"/>
              <a:t>composition</a:t>
            </a:r>
            <a:r>
              <a:rPr lang="it-IT" sz="2000" dirty="0"/>
              <a:t>: 20-30% Al</a:t>
            </a:r>
            <a:r>
              <a:rPr lang="it-IT" sz="2000" baseline="-25000" dirty="0"/>
              <a:t>2</a:t>
            </a:r>
            <a:r>
              <a:rPr lang="it-IT" sz="2000" dirty="0"/>
              <a:t>O</a:t>
            </a:r>
            <a:r>
              <a:rPr lang="it-IT" sz="2000" baseline="-25000" dirty="0"/>
              <a:t>3</a:t>
            </a:r>
          </a:p>
          <a:p>
            <a:r>
              <a:rPr lang="it-IT" sz="2000" dirty="0"/>
              <a:t>		50-60%SiO</a:t>
            </a:r>
            <a:r>
              <a:rPr lang="it-IT" sz="2000" baseline="-25000" dirty="0"/>
              <a:t>2</a:t>
            </a:r>
          </a:p>
          <a:p>
            <a:r>
              <a:rPr lang="it-IT" sz="2000" dirty="0"/>
              <a:t>		&lt;5%CaCO</a:t>
            </a:r>
            <a:r>
              <a:rPr lang="it-IT" sz="2000" baseline="-25000" dirty="0"/>
              <a:t>3</a:t>
            </a:r>
            <a:r>
              <a:rPr lang="it-IT" sz="2000" dirty="0"/>
              <a:t> Fe</a:t>
            </a:r>
            <a:r>
              <a:rPr lang="it-IT" sz="2000" baseline="-25000" dirty="0"/>
              <a:t>2</a:t>
            </a:r>
            <a:r>
              <a:rPr lang="it-IT" sz="2000" dirty="0"/>
              <a:t>O</a:t>
            </a:r>
            <a:r>
              <a:rPr lang="it-IT" sz="2000" baseline="-25000" dirty="0"/>
              <a:t>3</a:t>
            </a:r>
            <a:r>
              <a:rPr lang="it-IT" sz="2000" dirty="0"/>
              <a:t>&lt;5%</a:t>
            </a:r>
          </a:p>
          <a:p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enough</a:t>
            </a:r>
            <a:r>
              <a:rPr lang="it-IT" sz="2000" dirty="0"/>
              <a:t>? </a:t>
            </a:r>
            <a:r>
              <a:rPr lang="it-IT" sz="2000" dirty="0" err="1"/>
              <a:t>Does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explain</a:t>
            </a:r>
            <a:r>
              <a:rPr lang="it-IT" sz="2000" dirty="0"/>
              <a:t> </a:t>
            </a:r>
            <a:r>
              <a:rPr lang="it-IT" sz="2000" dirty="0" err="1"/>
              <a:t>something</a:t>
            </a:r>
            <a:r>
              <a:rPr lang="it-IT" sz="2000" dirty="0"/>
              <a:t>?</a:t>
            </a:r>
          </a:p>
          <a:p>
            <a:endParaRPr lang="it-IT" sz="2000" dirty="0"/>
          </a:p>
          <a:p>
            <a:r>
              <a:rPr lang="it-IT" sz="2000" dirty="0"/>
              <a:t>Like </a:t>
            </a:r>
            <a:r>
              <a:rPr lang="it-IT" sz="2000" dirty="0" err="1"/>
              <a:t>saying</a:t>
            </a:r>
            <a:r>
              <a:rPr lang="it-IT" sz="2000" dirty="0"/>
              <a:t> human body </a:t>
            </a:r>
            <a:r>
              <a:rPr lang="it-IT" sz="2000" dirty="0" err="1"/>
              <a:t>is</a:t>
            </a:r>
            <a:r>
              <a:rPr lang="it-IT" sz="2000" dirty="0"/>
              <a:t> 65% o, 18 C, 10H, and minor Ca, P and N.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76790" y="5657671"/>
            <a:ext cx="705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Bricks</a:t>
            </a:r>
            <a:r>
              <a:rPr lang="it-IT" sz="2400" dirty="0"/>
              <a:t> are made of </a:t>
            </a:r>
            <a:r>
              <a:rPr lang="it-IT" sz="2400" dirty="0" err="1"/>
              <a:t>minerals</a:t>
            </a:r>
            <a:r>
              <a:rPr lang="it-IT" sz="2400" dirty="0"/>
              <a:t>:</a:t>
            </a:r>
          </a:p>
          <a:p>
            <a:r>
              <a:rPr lang="it-IT" sz="2400" dirty="0" err="1"/>
              <a:t>quartz</a:t>
            </a:r>
            <a:r>
              <a:rPr lang="it-IT" sz="2400" dirty="0"/>
              <a:t>, </a:t>
            </a:r>
            <a:r>
              <a:rPr lang="it-IT" sz="2400" dirty="0" err="1"/>
              <a:t>feldspar</a:t>
            </a:r>
            <a:r>
              <a:rPr lang="it-IT" sz="2400" dirty="0"/>
              <a:t>, </a:t>
            </a:r>
            <a:r>
              <a:rPr lang="it-IT" sz="2400" dirty="0" err="1"/>
              <a:t>hematite</a:t>
            </a:r>
            <a:r>
              <a:rPr lang="it-IT" sz="2400" dirty="0"/>
              <a:t>, mullite, muscovite…</a:t>
            </a:r>
          </a:p>
          <a:p>
            <a:r>
              <a:rPr lang="it-IT" sz="2400" dirty="0" err="1"/>
              <a:t>Reactions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with </a:t>
            </a:r>
            <a:r>
              <a:rPr lang="it-IT" sz="2400" dirty="0" err="1"/>
              <a:t>grain</a:t>
            </a:r>
            <a:r>
              <a:rPr lang="it-IT" sz="2400" dirty="0"/>
              <a:t> </a:t>
            </a:r>
            <a:r>
              <a:rPr lang="it-IT" sz="2400" dirty="0" err="1"/>
              <a:t>size</a:t>
            </a:r>
            <a:r>
              <a:rPr lang="it-IT" sz="2400" dirty="0"/>
              <a:t> and </a:t>
            </a:r>
            <a:r>
              <a:rPr lang="it-IT" sz="2400" dirty="0" err="1"/>
              <a:t>distribution</a:t>
            </a:r>
            <a:r>
              <a:rPr lang="it-IT" sz="2400" dirty="0"/>
              <a:t>…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9289" y="1265282"/>
            <a:ext cx="5415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Construction and </a:t>
            </a:r>
            <a:r>
              <a:rPr lang="it-IT" sz="2800" dirty="0" err="1"/>
              <a:t>demolition</a:t>
            </a:r>
            <a:r>
              <a:rPr lang="it-IT" sz="2800" dirty="0"/>
              <a:t> </a:t>
            </a:r>
            <a:r>
              <a:rPr lang="it-IT" sz="2800" dirty="0" err="1"/>
              <a:t>waste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4531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60685" y="107449"/>
            <a:ext cx="4737200" cy="729749"/>
          </a:xfrm>
        </p:spPr>
        <p:txBody>
          <a:bodyPr>
            <a:normAutofit/>
          </a:bodyPr>
          <a:lstStyle/>
          <a:p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401" y="164880"/>
            <a:ext cx="5357911" cy="59361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2260" y="6100983"/>
            <a:ext cx="729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Seemingly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mineral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, </a:t>
            </a:r>
            <a:r>
              <a:rPr lang="it-IT" sz="2400" dirty="0" err="1"/>
              <a:t>let’s</a:t>
            </a:r>
            <a:r>
              <a:rPr lang="it-IT" sz="2400" dirty="0"/>
              <a:t> </a:t>
            </a:r>
            <a:r>
              <a:rPr lang="it-IT" sz="2400" dirty="0" err="1"/>
              <a:t>see</a:t>
            </a:r>
            <a:r>
              <a:rPr lang="it-IT" sz="2400" dirty="0"/>
              <a:t> the </a:t>
            </a:r>
            <a:r>
              <a:rPr lang="it-IT" sz="2400" dirty="0" err="1"/>
              <a:t>processes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82" y="1445028"/>
            <a:ext cx="3895725" cy="4048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98882" y="843724"/>
            <a:ext cx="3330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Municipal</a:t>
            </a:r>
            <a:r>
              <a:rPr lang="it-IT" sz="2800" dirty="0"/>
              <a:t> </a:t>
            </a:r>
            <a:r>
              <a:rPr lang="it-IT" sz="2800" dirty="0" err="1"/>
              <a:t>solid</a:t>
            </a:r>
            <a:r>
              <a:rPr lang="it-IT" sz="2800" dirty="0"/>
              <a:t> </a:t>
            </a:r>
            <a:r>
              <a:rPr lang="it-IT" sz="2800" dirty="0" err="1"/>
              <a:t>waste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1375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747" y="124495"/>
            <a:ext cx="3793958" cy="74178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926" y="3204776"/>
            <a:ext cx="3284730" cy="27168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813" y="2045573"/>
            <a:ext cx="2273808" cy="25176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4" y="1109603"/>
            <a:ext cx="5319556" cy="354290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954927" y="4895839"/>
            <a:ext cx="2125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Spinels</a:t>
            </a:r>
            <a:r>
              <a:rPr lang="it-IT" dirty="0"/>
              <a:t> in </a:t>
            </a:r>
            <a:r>
              <a:rPr lang="it-IT" dirty="0" err="1"/>
              <a:t>glassy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, with </a:t>
            </a:r>
            <a:r>
              <a:rPr lang="it-IT" dirty="0" err="1"/>
              <a:t>droplets</a:t>
            </a:r>
            <a:r>
              <a:rPr lang="it-IT" dirty="0"/>
              <a:t> of metal </a:t>
            </a:r>
            <a:r>
              <a:rPr lang="it-IT" dirty="0" err="1"/>
              <a:t>iron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0055" y="4895839"/>
            <a:ext cx="576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You</a:t>
            </a:r>
            <a:r>
              <a:rPr lang="it-IT" sz="2400" dirty="0"/>
              <a:t> do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see</a:t>
            </a:r>
            <a:r>
              <a:rPr lang="it-IT" sz="2400" dirty="0"/>
              <a:t> </a:t>
            </a:r>
            <a:r>
              <a:rPr lang="it-IT" sz="2400" dirty="0" err="1"/>
              <a:t>fancy</a:t>
            </a:r>
            <a:r>
              <a:rPr lang="it-IT" sz="2400" dirty="0"/>
              <a:t> </a:t>
            </a:r>
            <a:r>
              <a:rPr lang="it-IT" sz="2400" dirty="0" err="1"/>
              <a:t>crystals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reactions</a:t>
            </a:r>
            <a:r>
              <a:rPr lang="it-IT" sz="2400" dirty="0"/>
              <a:t> are the </a:t>
            </a:r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in </a:t>
            </a:r>
            <a:r>
              <a:rPr lang="it-IT" sz="2400" dirty="0" err="1"/>
              <a:t>natural</a:t>
            </a:r>
            <a:r>
              <a:rPr lang="it-IT" sz="2400" dirty="0"/>
              <a:t> </a:t>
            </a:r>
            <a:r>
              <a:rPr lang="it-IT" sz="2400" dirty="0" err="1"/>
              <a:t>minerals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657" y="138828"/>
            <a:ext cx="4174999" cy="22711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99544" y="6164995"/>
            <a:ext cx="1055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What</a:t>
            </a:r>
            <a:r>
              <a:rPr lang="it-IT" sz="2800" dirty="0"/>
              <a:t> and </a:t>
            </a:r>
            <a:r>
              <a:rPr lang="it-IT" sz="2800" dirty="0" err="1"/>
              <a:t>how</a:t>
            </a:r>
            <a:r>
              <a:rPr lang="it-IT" sz="2800" dirty="0"/>
              <a:t> to do </a:t>
            </a:r>
            <a:r>
              <a:rPr lang="it-IT" sz="2800" dirty="0" err="1"/>
              <a:t>means</a:t>
            </a:r>
            <a:r>
              <a:rPr lang="it-IT" sz="2800" dirty="0"/>
              <a:t> </a:t>
            </a:r>
            <a:r>
              <a:rPr lang="it-IT" sz="2800" dirty="0" err="1"/>
              <a:t>something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happens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</a:t>
            </a:r>
            <a:r>
              <a:rPr lang="it-IT" sz="2800" dirty="0" err="1"/>
              <a:t>minerals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477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8F9AFD-1DCE-8DF2-105D-2554A978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239865"/>
            <a:ext cx="5725438" cy="712113"/>
          </a:xfrm>
        </p:spPr>
        <p:txBody>
          <a:bodyPr>
            <a:normAutofit/>
          </a:bodyPr>
          <a:lstStyle/>
          <a:p>
            <a:r>
              <a:rPr lang="it-IT" dirty="0" err="1"/>
              <a:t>Minerals</a:t>
            </a:r>
            <a:r>
              <a:rPr lang="it-IT" dirty="0"/>
              <a:t>, </a:t>
            </a:r>
            <a:r>
              <a:rPr lang="it-IT" dirty="0" err="1"/>
              <a:t>why</a:t>
            </a:r>
            <a:r>
              <a:rPr lang="it-IT" dirty="0"/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CB1D8E-7072-59C0-C960-E5F83EAC54A9}"/>
              </a:ext>
            </a:extLst>
          </p:cNvPr>
          <p:cNvSpPr txBox="1"/>
          <p:nvPr/>
        </p:nvSpPr>
        <p:spPr>
          <a:xfrm>
            <a:off x="657501" y="1102578"/>
            <a:ext cx="1143237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Possible</a:t>
            </a:r>
            <a:r>
              <a:rPr lang="it-IT" sz="3200" dirty="0"/>
              <a:t> </a:t>
            </a:r>
            <a:r>
              <a:rPr lang="it-IT" sz="3200" dirty="0" err="1"/>
              <a:t>reuse</a:t>
            </a:r>
            <a:r>
              <a:rPr lang="it-IT" sz="3200" dirty="0"/>
              <a:t> and </a:t>
            </a:r>
            <a:r>
              <a:rPr lang="it-IT" sz="3200" dirty="0" err="1"/>
              <a:t>recycling</a:t>
            </a:r>
            <a:endParaRPr lang="it-IT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construction</a:t>
            </a:r>
            <a:endParaRPr lang="it-I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concrete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aggregate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road </a:t>
            </a:r>
            <a:r>
              <a:rPr lang="it-IT" sz="2400" dirty="0" err="1"/>
              <a:t>pavement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ceramics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recovery</a:t>
            </a:r>
            <a:r>
              <a:rPr lang="it-IT" sz="2400" dirty="0"/>
              <a:t> of «green» </a:t>
            </a:r>
            <a:r>
              <a:rPr lang="it-IT" sz="2400" dirty="0" err="1"/>
              <a:t>elements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r>
              <a:rPr lang="it-IT" sz="2400" dirty="0" err="1"/>
              <a:t>Assess</a:t>
            </a:r>
            <a:r>
              <a:rPr lang="it-IT" sz="2400" dirty="0"/>
              <a:t> performance, show </a:t>
            </a:r>
            <a:r>
              <a:rPr lang="it-IT" sz="2400" dirty="0" err="1"/>
              <a:t>problems</a:t>
            </a:r>
            <a:r>
              <a:rPr lang="it-IT" sz="2400" dirty="0"/>
              <a:t>, </a:t>
            </a:r>
            <a:r>
              <a:rPr lang="it-IT" sz="2400" dirty="0" err="1"/>
              <a:t>suggest</a:t>
            </a:r>
            <a:r>
              <a:rPr lang="it-IT" sz="2400" dirty="0"/>
              <a:t> </a:t>
            </a:r>
            <a:r>
              <a:rPr lang="it-IT" sz="2400" dirty="0" err="1"/>
              <a:t>solutions</a:t>
            </a:r>
            <a:r>
              <a:rPr lang="it-IT" sz="2400" dirty="0"/>
              <a:t>, </a:t>
            </a:r>
            <a:r>
              <a:rPr lang="it-IT" sz="2400" dirty="0" err="1"/>
              <a:t>define</a:t>
            </a:r>
            <a:r>
              <a:rPr lang="it-IT" sz="2400" dirty="0"/>
              <a:t> </a:t>
            </a:r>
            <a:r>
              <a:rPr lang="it-IT" sz="2400" dirty="0" err="1"/>
              <a:t>geochemical</a:t>
            </a:r>
            <a:r>
              <a:rPr lang="it-IT" sz="2400" dirty="0"/>
              <a:t> </a:t>
            </a:r>
            <a:r>
              <a:rPr lang="it-IT" sz="2400" dirty="0" err="1"/>
              <a:t>conditions</a:t>
            </a:r>
            <a:r>
              <a:rPr lang="it-IT" sz="2400" dirty="0"/>
              <a:t> of release and </a:t>
            </a:r>
            <a:r>
              <a:rPr lang="it-IT" sz="2400" dirty="0" err="1"/>
              <a:t>feezing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6767" y="1102578"/>
            <a:ext cx="5765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Geochemical</a:t>
            </a:r>
            <a:r>
              <a:rPr lang="it-IT" sz="3200" dirty="0"/>
              <a:t> </a:t>
            </a:r>
            <a:r>
              <a:rPr lang="it-IT" sz="3200" dirty="0" err="1"/>
              <a:t>hazard</a:t>
            </a:r>
            <a:endParaRPr lang="it-IT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release of </a:t>
            </a:r>
            <a:r>
              <a:rPr lang="it-IT" sz="2400" dirty="0" err="1"/>
              <a:t>potentially</a:t>
            </a:r>
            <a:r>
              <a:rPr lang="it-IT" sz="2400" dirty="0"/>
              <a:t> </a:t>
            </a:r>
            <a:r>
              <a:rPr lang="it-IT" sz="2400" dirty="0" err="1"/>
              <a:t>toxic</a:t>
            </a:r>
            <a:r>
              <a:rPr lang="it-IT" sz="2400" dirty="0"/>
              <a:t> </a:t>
            </a:r>
            <a:r>
              <a:rPr lang="it-IT" sz="2400" dirty="0" err="1"/>
              <a:t>elements</a:t>
            </a:r>
            <a:r>
              <a:rPr lang="it-IT" sz="2400" dirty="0"/>
              <a:t> (PTE)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powder</a:t>
            </a:r>
            <a:r>
              <a:rPr lang="it-IT" sz="2400" dirty="0"/>
              <a:t> </a:t>
            </a:r>
            <a:r>
              <a:rPr lang="it-IT" sz="2400" dirty="0" err="1"/>
              <a:t>particles</a:t>
            </a:r>
            <a:r>
              <a:rPr lang="it-IT" sz="2400" dirty="0"/>
              <a:t> in the air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7501" y="5674290"/>
            <a:ext cx="1106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Typical</a:t>
            </a:r>
            <a:r>
              <a:rPr lang="it-IT" sz="2400" dirty="0"/>
              <a:t> </a:t>
            </a:r>
            <a:r>
              <a:rPr lang="it-IT" sz="2400" dirty="0" err="1"/>
              <a:t>paths</a:t>
            </a:r>
            <a:r>
              <a:rPr lang="it-IT" sz="2400" dirty="0"/>
              <a:t>: </a:t>
            </a:r>
            <a:r>
              <a:rPr lang="it-IT" sz="2400" dirty="0" err="1"/>
              <a:t>what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present</a:t>
            </a:r>
            <a:r>
              <a:rPr lang="it-IT" sz="2400" dirty="0"/>
              <a:t>, </a:t>
            </a:r>
            <a:r>
              <a:rPr lang="it-IT" sz="2400" dirty="0" err="1"/>
              <a:t>how</a:t>
            </a:r>
            <a:r>
              <a:rPr lang="it-IT" sz="2400" dirty="0"/>
              <a:t> </a:t>
            </a:r>
            <a:r>
              <a:rPr lang="it-IT" sz="2400" dirty="0" err="1"/>
              <a:t>does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react</a:t>
            </a:r>
            <a:r>
              <a:rPr lang="it-IT" sz="2400" dirty="0"/>
              <a:t> with the </a:t>
            </a:r>
            <a:r>
              <a:rPr lang="it-IT" sz="2400" dirty="0" err="1"/>
              <a:t>environment</a:t>
            </a:r>
            <a:r>
              <a:rPr lang="it-IT" sz="2400" dirty="0"/>
              <a:t> and in the </a:t>
            </a:r>
            <a:r>
              <a:rPr lang="it-IT" sz="2400" dirty="0" err="1"/>
              <a:t>reuse-recycle</a:t>
            </a:r>
            <a:r>
              <a:rPr lang="it-IT" sz="2400" dirty="0"/>
              <a:t> </a:t>
            </a:r>
            <a:r>
              <a:rPr lang="it-IT" sz="2400" dirty="0" err="1"/>
              <a:t>conditions</a:t>
            </a:r>
            <a:r>
              <a:rPr lang="it-IT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3074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1311</Words>
  <Application>Microsoft Office PowerPoint</Application>
  <PresentationFormat>Widescreen</PresentationFormat>
  <Paragraphs>169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di Office</vt:lpstr>
      <vt:lpstr>Minerals and waste,  an overlooked connection </vt:lpstr>
      <vt:lpstr>Presentazione standard di PowerPoint</vt:lpstr>
      <vt:lpstr>Presentazione standard di PowerPoint</vt:lpstr>
      <vt:lpstr>Minerals, where?</vt:lpstr>
      <vt:lpstr>Minerals, where?</vt:lpstr>
      <vt:lpstr>Minerals where?</vt:lpstr>
      <vt:lpstr>Minerals, where?</vt:lpstr>
      <vt:lpstr>Minerals, where?</vt:lpstr>
      <vt:lpstr>Minerals, why?</vt:lpstr>
      <vt:lpstr>Presentazione standard di PowerPoint</vt:lpstr>
      <vt:lpstr>Minerals, when?</vt:lpstr>
      <vt:lpstr>Minerals, what? What is a mineral: geoscience vs waste management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Several glasses and several equilibrium phases</vt:lpstr>
      <vt:lpstr>To end, a geochemical perspective</vt:lpstr>
      <vt:lpstr>Presentazione standard di PowerPoint</vt:lpstr>
      <vt:lpstr>Where are the minor elements?</vt:lpstr>
      <vt:lpstr>In MSWI BA from Parma, we have found Zn as:</vt:lpstr>
      <vt:lpstr>Presentazione standard di PowerPoint</vt:lpstr>
      <vt:lpstr>Presentazione standard di PowerPoint</vt:lpstr>
      <vt:lpstr>Minerals: when</vt:lpstr>
    </vt:vector>
  </TitlesOfParts>
  <Company>Università Degli Studi Di Parma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and minerals,  an overlooked connection</dc:title>
  <dc:creator>MARIO.TRIBAUDINO</dc:creator>
  <cp:lastModifiedBy>Mario TRIBAUDINO</cp:lastModifiedBy>
  <cp:revision>83</cp:revision>
  <dcterms:created xsi:type="dcterms:W3CDTF">2022-05-18T10:02:02Z</dcterms:created>
  <dcterms:modified xsi:type="dcterms:W3CDTF">2022-06-15T10:07:19Z</dcterms:modified>
</cp:coreProperties>
</file>